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nva Sans" panose="020B0604020202020204" charset="0"/>
      <p:regular r:id="rId33"/>
    </p:embeddedFont>
    <p:embeddedFont>
      <p:font typeface="Canva Sans Bold" panose="020B0604020202020204" charset="0"/>
      <p:regular r:id="rId34"/>
    </p:embeddedFont>
    <p:embeddedFont>
      <p:font typeface="Eczar Bold" panose="020B0604020202020204" charset="0"/>
      <p:regular r:id="rId35"/>
    </p:embeddedFont>
    <p:embeddedFont>
      <p:font typeface="Raleway 1" panose="020B0604020202020204" charset="0"/>
      <p:regular r:id="rId36"/>
    </p:embeddedFont>
    <p:embeddedFont>
      <p:font typeface="Raleway 1 Bold" panose="020B0604020202020204" charset="0"/>
      <p:regular r:id="rId37"/>
    </p:embeddedFont>
    <p:embeddedFont>
      <p:font typeface="Raleway 2"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1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5" d="100"/>
          <a:sy n="75" d="100"/>
        </p:scale>
        <p:origin x="354" y="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834932" y="2534937"/>
            <a:ext cx="16667624" cy="4459554"/>
          </a:xfrm>
          <a:prstGeom prst="rect">
            <a:avLst/>
          </a:prstGeom>
        </p:spPr>
        <p:txBody>
          <a:bodyPr lIns="0" tIns="0" rIns="0" bIns="0" rtlCol="0" anchor="t">
            <a:spAutoFit/>
          </a:bodyPr>
          <a:lstStyle/>
          <a:p>
            <a:pPr algn="ctr">
              <a:lnSpc>
                <a:spcPts val="17250"/>
              </a:lnSpc>
            </a:pPr>
            <a:r>
              <a:rPr lang="en-US" sz="15000" dirty="0">
                <a:solidFill>
                  <a:srgbClr val="1C2157"/>
                </a:solidFill>
                <a:latin typeface="Eczar Bold"/>
              </a:rPr>
              <a:t>GET</a:t>
            </a:r>
          </a:p>
          <a:p>
            <a:pPr algn="ctr">
              <a:lnSpc>
                <a:spcPts val="17250"/>
              </a:lnSpc>
            </a:pPr>
            <a:r>
              <a:rPr lang="en-US" sz="15000" dirty="0">
                <a:solidFill>
                  <a:srgbClr val="1C2157"/>
                </a:solidFill>
                <a:latin typeface="Eczar Bold"/>
              </a:rPr>
              <a:t>HIRED</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2" name="TextBox 12"/>
          <p:cNvSpPr txBox="1"/>
          <p:nvPr/>
        </p:nvSpPr>
        <p:spPr>
          <a:xfrm>
            <a:off x="2805047" y="6807922"/>
            <a:ext cx="13179708" cy="3275965"/>
          </a:xfrm>
          <a:prstGeom prst="rect">
            <a:avLst/>
          </a:prstGeom>
        </p:spPr>
        <p:txBody>
          <a:bodyPr lIns="0" tIns="0" rIns="0" bIns="0" rtlCol="0" anchor="t">
            <a:spAutoFit/>
          </a:bodyPr>
          <a:lstStyle/>
          <a:p>
            <a:pPr algn="ctr">
              <a:lnSpc>
                <a:spcPts val="6519"/>
              </a:lnSpc>
            </a:pPr>
            <a:r>
              <a:rPr lang="en-US" sz="3999">
                <a:solidFill>
                  <a:srgbClr val="000000"/>
                </a:solidFill>
                <a:latin typeface="Raleway 1 Bold"/>
              </a:rPr>
              <a:t>Presented by </a:t>
            </a:r>
          </a:p>
          <a:p>
            <a:pPr algn="ctr">
              <a:lnSpc>
                <a:spcPts val="4890"/>
              </a:lnSpc>
            </a:pPr>
            <a:r>
              <a:rPr lang="en-US" sz="3000">
                <a:solidFill>
                  <a:srgbClr val="000000"/>
                </a:solidFill>
                <a:latin typeface="Raleway 1"/>
              </a:rPr>
              <a:t>Aviral Mishra </a:t>
            </a:r>
          </a:p>
          <a:p>
            <a:pPr algn="ctr">
              <a:lnSpc>
                <a:spcPts val="4890"/>
              </a:lnSpc>
            </a:pPr>
            <a:r>
              <a:rPr lang="en-US" sz="3000">
                <a:solidFill>
                  <a:srgbClr val="000000"/>
                </a:solidFill>
                <a:latin typeface="Raleway 1"/>
              </a:rPr>
              <a:t>Harsh Kumar Srivastava</a:t>
            </a:r>
          </a:p>
          <a:p>
            <a:pPr algn="ctr">
              <a:lnSpc>
                <a:spcPts val="4890"/>
              </a:lnSpc>
            </a:pPr>
            <a:r>
              <a:rPr lang="en-US" sz="3000">
                <a:solidFill>
                  <a:srgbClr val="000000"/>
                </a:solidFill>
                <a:latin typeface="Raleway 1"/>
              </a:rPr>
              <a:t>Harsh Vardhan Rai</a:t>
            </a:r>
          </a:p>
          <a:p>
            <a:pPr algn="ctr">
              <a:lnSpc>
                <a:spcPts val="4890"/>
              </a:lnSpc>
            </a:pPr>
            <a:r>
              <a:rPr lang="en-US" sz="3000">
                <a:solidFill>
                  <a:srgbClr val="000000"/>
                </a:solidFill>
                <a:latin typeface="Raleway 1"/>
              </a:rPr>
              <a:t>Khushi Jalan</a:t>
            </a:r>
          </a:p>
        </p:txBody>
      </p:sp>
      <p:pic>
        <p:nvPicPr>
          <p:cNvPr id="17" name="Picture 16">
            <a:extLst>
              <a:ext uri="{FF2B5EF4-FFF2-40B4-BE49-F238E27FC236}">
                <a16:creationId xmlns:a16="http://schemas.microsoft.com/office/drawing/2014/main" id="{8C713AC8-742E-D95C-432E-C73AD06532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81845" y="394773"/>
            <a:ext cx="1626111" cy="16261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8" name="Freeform 8"/>
          <p:cNvSpPr/>
          <p:nvPr/>
        </p:nvSpPr>
        <p:spPr>
          <a:xfrm>
            <a:off x="5198919" y="308147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3025408" y="3435798"/>
            <a:ext cx="13270128" cy="3791787"/>
          </a:xfrm>
          <a:prstGeom prst="rect">
            <a:avLst/>
          </a:prstGeom>
        </p:spPr>
        <p:txBody>
          <a:bodyPr lIns="0" tIns="0" rIns="0" bIns="0" rtlCol="0" anchor="t">
            <a:spAutoFit/>
          </a:bodyPr>
          <a:lstStyle/>
          <a:p>
            <a:pPr marL="664683" lvl="1" indent="-332341" algn="l">
              <a:lnSpc>
                <a:spcPts val="5018"/>
              </a:lnSpc>
              <a:buFont typeface="Arial"/>
              <a:buChar char="•"/>
            </a:pPr>
            <a:r>
              <a:rPr lang="en-US" sz="3078">
                <a:solidFill>
                  <a:srgbClr val="000000"/>
                </a:solidFill>
                <a:latin typeface="Raleway 1"/>
              </a:rPr>
              <a:t>For evaluation, we utilized a range of performance metrics including accuracy, precision, recall, and F1-score to quantify the model's predictive performance across different evaluation criteria. </a:t>
            </a:r>
          </a:p>
          <a:p>
            <a:pPr marL="664683" lvl="1" indent="-332341" algn="l">
              <a:lnSpc>
                <a:spcPts val="5018"/>
              </a:lnSpc>
              <a:buFont typeface="Arial"/>
              <a:buChar char="•"/>
            </a:pPr>
            <a:r>
              <a:rPr lang="en-US" sz="3078">
                <a:solidFill>
                  <a:srgbClr val="000000"/>
                </a:solidFill>
                <a:latin typeface="Raleway 1"/>
              </a:rPr>
              <a:t>Through comprehensive evaluation, we gained insights into the model's strengths and limitations, enabling informed decision-making and model refinement</a:t>
            </a:r>
          </a:p>
        </p:txBody>
      </p:sp>
      <p:sp>
        <p:nvSpPr>
          <p:cNvPr id="10" name="TextBox 10"/>
          <p:cNvSpPr txBox="1"/>
          <p:nvPr/>
        </p:nvSpPr>
        <p:spPr>
          <a:xfrm>
            <a:off x="3804706" y="135361"/>
            <a:ext cx="12262779" cy="2817368"/>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Layoff Prediction Model Performance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3431515" y="-4914444"/>
            <a:ext cx="9454551" cy="11886288"/>
          </a:xfrm>
          <a:custGeom>
            <a:avLst/>
            <a:gdLst/>
            <a:ahLst/>
            <a:cxnLst/>
            <a:rect l="l" t="t" r="r" b="b"/>
            <a:pathLst>
              <a:path w="9454551" h="11886288">
                <a:moveTo>
                  <a:pt x="0" y="0"/>
                </a:moveTo>
                <a:lnTo>
                  <a:pt x="9454551" y="0"/>
                </a:lnTo>
                <a:lnTo>
                  <a:pt x="9454551" y="11886288"/>
                </a:lnTo>
                <a:lnTo>
                  <a:pt x="0" y="11886288"/>
                </a:lnTo>
                <a:lnTo>
                  <a:pt x="0" y="0"/>
                </a:lnTo>
                <a:close/>
              </a:path>
            </a:pathLst>
          </a:custGeom>
          <a:blipFill>
            <a:blip r:embed="rId2"/>
            <a:stretch>
              <a:fillRect/>
            </a:stretch>
          </a:blipFill>
        </p:spPr>
      </p:sp>
      <p:sp>
        <p:nvSpPr>
          <p:cNvPr id="3" name="Freeform 3"/>
          <p:cNvSpPr/>
          <p:nvPr/>
        </p:nvSpPr>
        <p:spPr>
          <a:xfrm rot="8100000">
            <a:off x="15352218" y="80494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88237" y="4384027"/>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7355273" y="5953869"/>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13550515" y="-283950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7" name="Freeform 7"/>
          <p:cNvSpPr/>
          <p:nvPr/>
        </p:nvSpPr>
        <p:spPr>
          <a:xfrm rot="-1203235">
            <a:off x="1669729" y="2336167"/>
            <a:ext cx="9145556" cy="4738275"/>
          </a:xfrm>
          <a:custGeom>
            <a:avLst/>
            <a:gdLst/>
            <a:ahLst/>
            <a:cxnLst/>
            <a:rect l="l" t="t" r="r" b="b"/>
            <a:pathLst>
              <a:path w="9145556" h="4738275">
                <a:moveTo>
                  <a:pt x="0" y="0"/>
                </a:moveTo>
                <a:lnTo>
                  <a:pt x="9145557" y="0"/>
                </a:lnTo>
                <a:lnTo>
                  <a:pt x="9145557" y="4738274"/>
                </a:lnTo>
                <a:lnTo>
                  <a:pt x="0" y="4738274"/>
                </a:lnTo>
                <a:lnTo>
                  <a:pt x="0" y="0"/>
                </a:lnTo>
                <a:close/>
              </a:path>
            </a:pathLst>
          </a:custGeom>
          <a:blipFill>
            <a:blip r:embed="rId6"/>
            <a:stretch>
              <a:fillRect t="-114609"/>
            </a:stretch>
          </a:blipFill>
        </p:spPr>
      </p:sp>
      <p:sp>
        <p:nvSpPr>
          <p:cNvPr id="8" name="TextBox 8"/>
          <p:cNvSpPr txBox="1"/>
          <p:nvPr/>
        </p:nvSpPr>
        <p:spPr>
          <a:xfrm>
            <a:off x="4948035" y="111252"/>
            <a:ext cx="11248881" cy="1758696"/>
          </a:xfrm>
          <a:prstGeom prst="rect">
            <a:avLst/>
          </a:prstGeom>
        </p:spPr>
        <p:txBody>
          <a:bodyPr lIns="0" tIns="0" rIns="0" bIns="0" rtlCol="0" anchor="t">
            <a:spAutoFit/>
          </a:bodyPr>
          <a:lstStyle/>
          <a:p>
            <a:pPr algn="l">
              <a:lnSpc>
                <a:spcPts val="14097"/>
              </a:lnSpc>
            </a:pPr>
            <a:r>
              <a:rPr lang="en-US" sz="11100">
                <a:solidFill>
                  <a:srgbClr val="273384"/>
                </a:solidFill>
                <a:latin typeface="Eczar Bold"/>
              </a:rPr>
              <a:t>Decision System</a:t>
            </a:r>
          </a:p>
        </p:txBody>
      </p:sp>
      <p:grpSp>
        <p:nvGrpSpPr>
          <p:cNvPr id="9" name="Group 9"/>
          <p:cNvGrpSpPr/>
          <p:nvPr/>
        </p:nvGrpSpPr>
        <p:grpSpPr>
          <a:xfrm>
            <a:off x="12969718" y="3850149"/>
            <a:ext cx="4289582" cy="968800"/>
            <a:chOff x="0" y="0"/>
            <a:chExt cx="13353860" cy="3015963"/>
          </a:xfrm>
        </p:grpSpPr>
        <p:sp>
          <p:nvSpPr>
            <p:cNvPr id="10" name="Freeform 10"/>
            <p:cNvSpPr/>
            <p:nvPr/>
          </p:nvSpPr>
          <p:spPr>
            <a:xfrm>
              <a:off x="0" y="0"/>
              <a:ext cx="13353859" cy="3015963"/>
            </a:xfrm>
            <a:custGeom>
              <a:avLst/>
              <a:gdLst/>
              <a:ahLst/>
              <a:cxnLst/>
              <a:rect l="l" t="t" r="r" b="b"/>
              <a:pathLst>
                <a:path w="13353859" h="3015963">
                  <a:moveTo>
                    <a:pt x="10829" y="0"/>
                  </a:moveTo>
                  <a:lnTo>
                    <a:pt x="13343031" y="0"/>
                  </a:lnTo>
                  <a:cubicBezTo>
                    <a:pt x="13349012" y="0"/>
                    <a:pt x="13353859" y="4848"/>
                    <a:pt x="13353859" y="10829"/>
                  </a:cubicBezTo>
                  <a:lnTo>
                    <a:pt x="13353859" y="3005134"/>
                  </a:lnTo>
                  <a:cubicBezTo>
                    <a:pt x="13353859" y="3008006"/>
                    <a:pt x="13352718" y="3010760"/>
                    <a:pt x="13350687" y="3012791"/>
                  </a:cubicBezTo>
                  <a:cubicBezTo>
                    <a:pt x="13348657" y="3014822"/>
                    <a:pt x="13345903" y="3015963"/>
                    <a:pt x="13343031" y="3015963"/>
                  </a:cubicBezTo>
                  <a:lnTo>
                    <a:pt x="10829" y="3015963"/>
                  </a:lnTo>
                  <a:cubicBezTo>
                    <a:pt x="4848" y="3015963"/>
                    <a:pt x="0" y="3011114"/>
                    <a:pt x="0" y="3005134"/>
                  </a:cubicBezTo>
                  <a:lnTo>
                    <a:pt x="0" y="10829"/>
                  </a:lnTo>
                  <a:cubicBezTo>
                    <a:pt x="0" y="7957"/>
                    <a:pt x="1141" y="5203"/>
                    <a:pt x="3172" y="3172"/>
                  </a:cubicBezTo>
                  <a:cubicBezTo>
                    <a:pt x="5203" y="1141"/>
                    <a:pt x="7957" y="0"/>
                    <a:pt x="10829" y="0"/>
                  </a:cubicBezTo>
                  <a:close/>
                </a:path>
              </a:pathLst>
            </a:custGeom>
            <a:solidFill>
              <a:srgbClr val="000000">
                <a:alpha val="0"/>
              </a:srgbClr>
            </a:solidFill>
            <a:ln w="9525" cap="sq">
              <a:solidFill>
                <a:srgbClr val="000000"/>
              </a:solidFill>
              <a:prstDash val="solid"/>
              <a:miter/>
            </a:ln>
          </p:spPr>
        </p:sp>
        <p:sp>
          <p:nvSpPr>
            <p:cNvPr id="11" name="TextBox 11"/>
            <p:cNvSpPr txBox="1"/>
            <p:nvPr/>
          </p:nvSpPr>
          <p:spPr>
            <a:xfrm>
              <a:off x="0" y="-9525"/>
              <a:ext cx="13353860" cy="3025488"/>
            </a:xfrm>
            <a:prstGeom prst="rect">
              <a:avLst/>
            </a:prstGeom>
          </p:spPr>
          <p:txBody>
            <a:bodyPr lIns="10243" tIns="10243" rIns="10243" bIns="10243" rtlCol="0" anchor="ctr"/>
            <a:lstStyle/>
            <a:p>
              <a:pPr algn="ctr">
                <a:lnSpc>
                  <a:spcPts val="338"/>
                </a:lnSpc>
                <a:spcBef>
                  <a:spcPct val="0"/>
                </a:spcBef>
              </a:pPr>
              <a:r>
                <a:rPr lang="en-US" sz="241">
                  <a:solidFill>
                    <a:srgbClr val="FFFFFF"/>
                  </a:solidFill>
                  <a:latin typeface="Canva Sans"/>
                </a:rPr>
                <a:t>fdasf</a:t>
              </a:r>
            </a:p>
          </p:txBody>
        </p:sp>
      </p:grpSp>
      <p:grpSp>
        <p:nvGrpSpPr>
          <p:cNvPr id="12" name="Group 12"/>
          <p:cNvGrpSpPr/>
          <p:nvPr/>
        </p:nvGrpSpPr>
        <p:grpSpPr>
          <a:xfrm>
            <a:off x="12977755" y="5713945"/>
            <a:ext cx="4273509" cy="1075552"/>
            <a:chOff x="0" y="0"/>
            <a:chExt cx="13303823" cy="3348291"/>
          </a:xfrm>
        </p:grpSpPr>
        <p:sp>
          <p:nvSpPr>
            <p:cNvPr id="13" name="Freeform 13"/>
            <p:cNvSpPr/>
            <p:nvPr/>
          </p:nvSpPr>
          <p:spPr>
            <a:xfrm>
              <a:off x="0" y="0"/>
              <a:ext cx="13303824" cy="3348291"/>
            </a:xfrm>
            <a:custGeom>
              <a:avLst/>
              <a:gdLst/>
              <a:ahLst/>
              <a:cxnLst/>
              <a:rect l="l" t="t" r="r" b="b"/>
              <a:pathLst>
                <a:path w="13303824" h="3348291">
                  <a:moveTo>
                    <a:pt x="10870" y="0"/>
                  </a:moveTo>
                  <a:lnTo>
                    <a:pt x="13292955" y="0"/>
                  </a:lnTo>
                  <a:cubicBezTo>
                    <a:pt x="13295836" y="0"/>
                    <a:pt x="13298602" y="1145"/>
                    <a:pt x="13300639" y="3184"/>
                  </a:cubicBezTo>
                  <a:cubicBezTo>
                    <a:pt x="13302678" y="5222"/>
                    <a:pt x="13303824" y="7987"/>
                    <a:pt x="13303824" y="10870"/>
                  </a:cubicBezTo>
                  <a:lnTo>
                    <a:pt x="13303824" y="3337422"/>
                  </a:lnTo>
                  <a:cubicBezTo>
                    <a:pt x="13303824" y="3340305"/>
                    <a:pt x="13302678" y="3343069"/>
                    <a:pt x="13300639" y="3345108"/>
                  </a:cubicBezTo>
                  <a:cubicBezTo>
                    <a:pt x="13298602" y="3347146"/>
                    <a:pt x="13295836" y="3348291"/>
                    <a:pt x="13292955" y="3348291"/>
                  </a:cubicBezTo>
                  <a:lnTo>
                    <a:pt x="10870" y="3348291"/>
                  </a:lnTo>
                  <a:cubicBezTo>
                    <a:pt x="7987" y="3348291"/>
                    <a:pt x="5222" y="3347146"/>
                    <a:pt x="3184" y="3345108"/>
                  </a:cubicBezTo>
                  <a:cubicBezTo>
                    <a:pt x="1145" y="3343069"/>
                    <a:pt x="0" y="3340305"/>
                    <a:pt x="0" y="3337422"/>
                  </a:cubicBezTo>
                  <a:lnTo>
                    <a:pt x="0" y="10870"/>
                  </a:lnTo>
                  <a:cubicBezTo>
                    <a:pt x="0" y="7987"/>
                    <a:pt x="1145" y="5222"/>
                    <a:pt x="3184" y="3184"/>
                  </a:cubicBezTo>
                  <a:cubicBezTo>
                    <a:pt x="5222" y="1145"/>
                    <a:pt x="7987" y="0"/>
                    <a:pt x="10870" y="0"/>
                  </a:cubicBezTo>
                  <a:close/>
                </a:path>
              </a:pathLst>
            </a:custGeom>
            <a:solidFill>
              <a:srgbClr val="000000">
                <a:alpha val="0"/>
              </a:srgbClr>
            </a:solidFill>
            <a:ln w="9525" cap="sq">
              <a:solidFill>
                <a:srgbClr val="000000"/>
              </a:solidFill>
              <a:prstDash val="solid"/>
              <a:miter/>
            </a:ln>
          </p:spPr>
        </p:sp>
        <p:sp>
          <p:nvSpPr>
            <p:cNvPr id="14" name="TextBox 14"/>
            <p:cNvSpPr txBox="1"/>
            <p:nvPr/>
          </p:nvSpPr>
          <p:spPr>
            <a:xfrm>
              <a:off x="0" y="-9525"/>
              <a:ext cx="13303823" cy="3357816"/>
            </a:xfrm>
            <a:prstGeom prst="rect">
              <a:avLst/>
            </a:prstGeom>
          </p:spPr>
          <p:txBody>
            <a:bodyPr lIns="10243" tIns="10243" rIns="10243" bIns="10243" rtlCol="0" anchor="ctr"/>
            <a:lstStyle/>
            <a:p>
              <a:pPr algn="ctr">
                <a:lnSpc>
                  <a:spcPts val="338"/>
                </a:lnSpc>
              </a:pPr>
              <a:endParaRPr/>
            </a:p>
          </p:txBody>
        </p:sp>
      </p:grpSp>
      <p:grpSp>
        <p:nvGrpSpPr>
          <p:cNvPr id="15" name="Group 15"/>
          <p:cNvGrpSpPr/>
          <p:nvPr/>
        </p:nvGrpSpPr>
        <p:grpSpPr>
          <a:xfrm>
            <a:off x="7935737" y="5311912"/>
            <a:ext cx="2721033" cy="1879618"/>
            <a:chOff x="0" y="0"/>
            <a:chExt cx="812800" cy="561461"/>
          </a:xfrm>
        </p:grpSpPr>
        <p:sp>
          <p:nvSpPr>
            <p:cNvPr id="16" name="Freeform 16"/>
            <p:cNvSpPr/>
            <p:nvPr/>
          </p:nvSpPr>
          <p:spPr>
            <a:xfrm>
              <a:off x="0" y="0"/>
              <a:ext cx="812800" cy="561461"/>
            </a:xfrm>
            <a:custGeom>
              <a:avLst/>
              <a:gdLst/>
              <a:ahLst/>
              <a:cxnLst/>
              <a:rect l="l" t="t" r="r" b="b"/>
              <a:pathLst>
                <a:path w="812800" h="561461">
                  <a:moveTo>
                    <a:pt x="406400" y="0"/>
                  </a:moveTo>
                  <a:cubicBezTo>
                    <a:pt x="181951" y="0"/>
                    <a:pt x="0" y="125687"/>
                    <a:pt x="0" y="280730"/>
                  </a:cubicBezTo>
                  <a:cubicBezTo>
                    <a:pt x="0" y="435773"/>
                    <a:pt x="181951" y="561461"/>
                    <a:pt x="406400" y="561461"/>
                  </a:cubicBezTo>
                  <a:cubicBezTo>
                    <a:pt x="630849" y="561461"/>
                    <a:pt x="812800" y="435773"/>
                    <a:pt x="812800" y="280730"/>
                  </a:cubicBezTo>
                  <a:cubicBezTo>
                    <a:pt x="812800" y="125687"/>
                    <a:pt x="630849" y="0"/>
                    <a:pt x="406400" y="0"/>
                  </a:cubicBezTo>
                  <a:close/>
                </a:path>
              </a:pathLst>
            </a:custGeom>
            <a:solidFill>
              <a:srgbClr val="000000">
                <a:alpha val="0"/>
              </a:srgbClr>
            </a:solidFill>
            <a:ln w="9525" cap="sq">
              <a:solidFill>
                <a:srgbClr val="000000"/>
              </a:solidFill>
              <a:prstDash val="solid"/>
              <a:miter/>
            </a:ln>
          </p:spPr>
        </p:sp>
        <p:sp>
          <p:nvSpPr>
            <p:cNvPr id="17" name="TextBox 17"/>
            <p:cNvSpPr txBox="1"/>
            <p:nvPr/>
          </p:nvSpPr>
          <p:spPr>
            <a:xfrm>
              <a:off x="76200" y="43112"/>
              <a:ext cx="660400" cy="465712"/>
            </a:xfrm>
            <a:prstGeom prst="rect">
              <a:avLst/>
            </a:prstGeom>
          </p:spPr>
          <p:txBody>
            <a:bodyPr lIns="10243" tIns="10243" rIns="10243" bIns="10243" rtlCol="0" anchor="ctr"/>
            <a:lstStyle/>
            <a:p>
              <a:pPr algn="ctr">
                <a:lnSpc>
                  <a:spcPts val="338"/>
                </a:lnSpc>
              </a:pPr>
              <a:endParaRPr/>
            </a:p>
          </p:txBody>
        </p:sp>
      </p:grpSp>
      <p:sp>
        <p:nvSpPr>
          <p:cNvPr id="18" name="AutoShape 18"/>
          <p:cNvSpPr/>
          <p:nvPr/>
        </p:nvSpPr>
        <p:spPr>
          <a:xfrm>
            <a:off x="10656770" y="6251721"/>
            <a:ext cx="2320985" cy="0"/>
          </a:xfrm>
          <a:prstGeom prst="line">
            <a:avLst/>
          </a:prstGeom>
          <a:ln w="28575" cap="flat">
            <a:solidFill>
              <a:srgbClr val="000000"/>
            </a:solidFill>
            <a:prstDash val="solid"/>
            <a:headEnd type="none" w="sm" len="sm"/>
            <a:tailEnd type="triangle" w="lg" len="med"/>
          </a:ln>
        </p:spPr>
      </p:sp>
      <p:sp>
        <p:nvSpPr>
          <p:cNvPr id="19" name="AutoShape 19"/>
          <p:cNvSpPr/>
          <p:nvPr/>
        </p:nvSpPr>
        <p:spPr>
          <a:xfrm>
            <a:off x="9648026" y="2846111"/>
            <a:ext cx="5466483" cy="1004038"/>
          </a:xfrm>
          <a:prstGeom prst="line">
            <a:avLst/>
          </a:prstGeom>
          <a:ln w="28575" cap="flat">
            <a:solidFill>
              <a:srgbClr val="000000"/>
            </a:solidFill>
            <a:prstDash val="solid"/>
            <a:headEnd type="none" w="sm" len="sm"/>
            <a:tailEnd type="triangle" w="lg" len="med"/>
          </a:ln>
        </p:spPr>
      </p:sp>
      <p:sp>
        <p:nvSpPr>
          <p:cNvPr id="20" name="AutoShape 20"/>
          <p:cNvSpPr/>
          <p:nvPr/>
        </p:nvSpPr>
        <p:spPr>
          <a:xfrm>
            <a:off x="15114509" y="4818949"/>
            <a:ext cx="0" cy="894996"/>
          </a:xfrm>
          <a:prstGeom prst="line">
            <a:avLst/>
          </a:prstGeom>
          <a:ln w="28575" cap="flat">
            <a:solidFill>
              <a:srgbClr val="000000"/>
            </a:solidFill>
            <a:prstDash val="solid"/>
            <a:headEnd type="none" w="sm" len="sm"/>
            <a:tailEnd type="triangle" w="lg" len="med"/>
          </a:ln>
        </p:spPr>
      </p:sp>
      <p:grpSp>
        <p:nvGrpSpPr>
          <p:cNvPr id="21" name="Group 21"/>
          <p:cNvGrpSpPr/>
          <p:nvPr/>
        </p:nvGrpSpPr>
        <p:grpSpPr>
          <a:xfrm>
            <a:off x="12977755" y="7757709"/>
            <a:ext cx="4273509" cy="1281795"/>
            <a:chOff x="0" y="0"/>
            <a:chExt cx="13303823" cy="3990346"/>
          </a:xfrm>
        </p:grpSpPr>
        <p:sp>
          <p:nvSpPr>
            <p:cNvPr id="22" name="Freeform 22"/>
            <p:cNvSpPr/>
            <p:nvPr/>
          </p:nvSpPr>
          <p:spPr>
            <a:xfrm>
              <a:off x="0" y="0"/>
              <a:ext cx="13303824" cy="3990346"/>
            </a:xfrm>
            <a:custGeom>
              <a:avLst/>
              <a:gdLst/>
              <a:ahLst/>
              <a:cxnLst/>
              <a:rect l="l" t="t" r="r" b="b"/>
              <a:pathLst>
                <a:path w="13303824" h="3990346">
                  <a:moveTo>
                    <a:pt x="10870" y="0"/>
                  </a:moveTo>
                  <a:lnTo>
                    <a:pt x="13292955" y="0"/>
                  </a:lnTo>
                  <a:cubicBezTo>
                    <a:pt x="13295836" y="0"/>
                    <a:pt x="13298602" y="1145"/>
                    <a:pt x="13300639" y="3184"/>
                  </a:cubicBezTo>
                  <a:cubicBezTo>
                    <a:pt x="13302678" y="5222"/>
                    <a:pt x="13303824" y="7987"/>
                    <a:pt x="13303824" y="10870"/>
                  </a:cubicBezTo>
                  <a:lnTo>
                    <a:pt x="13303824" y="3979476"/>
                  </a:lnTo>
                  <a:cubicBezTo>
                    <a:pt x="13303824" y="3982359"/>
                    <a:pt x="13302678" y="3985124"/>
                    <a:pt x="13300639" y="3987162"/>
                  </a:cubicBezTo>
                  <a:cubicBezTo>
                    <a:pt x="13298602" y="3989201"/>
                    <a:pt x="13295836" y="3990346"/>
                    <a:pt x="13292955" y="3990346"/>
                  </a:cubicBezTo>
                  <a:lnTo>
                    <a:pt x="10870" y="3990346"/>
                  </a:lnTo>
                  <a:cubicBezTo>
                    <a:pt x="7987" y="3990346"/>
                    <a:pt x="5222" y="3989201"/>
                    <a:pt x="3184" y="3987162"/>
                  </a:cubicBezTo>
                  <a:cubicBezTo>
                    <a:pt x="1145" y="3985124"/>
                    <a:pt x="0" y="3982359"/>
                    <a:pt x="0" y="3979476"/>
                  </a:cubicBezTo>
                  <a:lnTo>
                    <a:pt x="0" y="10870"/>
                  </a:lnTo>
                  <a:cubicBezTo>
                    <a:pt x="0" y="7987"/>
                    <a:pt x="1145" y="5222"/>
                    <a:pt x="3184" y="3184"/>
                  </a:cubicBezTo>
                  <a:cubicBezTo>
                    <a:pt x="5222" y="1145"/>
                    <a:pt x="7987" y="0"/>
                    <a:pt x="10870" y="0"/>
                  </a:cubicBezTo>
                  <a:close/>
                </a:path>
              </a:pathLst>
            </a:custGeom>
            <a:solidFill>
              <a:srgbClr val="000000">
                <a:alpha val="0"/>
              </a:srgbClr>
            </a:solidFill>
            <a:ln w="9525" cap="sq">
              <a:solidFill>
                <a:srgbClr val="000000"/>
              </a:solidFill>
              <a:prstDash val="solid"/>
              <a:miter/>
            </a:ln>
          </p:spPr>
        </p:sp>
        <p:sp>
          <p:nvSpPr>
            <p:cNvPr id="23" name="TextBox 23"/>
            <p:cNvSpPr txBox="1"/>
            <p:nvPr/>
          </p:nvSpPr>
          <p:spPr>
            <a:xfrm>
              <a:off x="0" y="-9525"/>
              <a:ext cx="13303823" cy="3999871"/>
            </a:xfrm>
            <a:prstGeom prst="rect">
              <a:avLst/>
            </a:prstGeom>
          </p:spPr>
          <p:txBody>
            <a:bodyPr lIns="10243" tIns="10243" rIns="10243" bIns="10243" rtlCol="0" anchor="ctr"/>
            <a:lstStyle/>
            <a:p>
              <a:pPr algn="ctr">
                <a:lnSpc>
                  <a:spcPts val="338"/>
                </a:lnSpc>
              </a:pPr>
              <a:endParaRPr/>
            </a:p>
          </p:txBody>
        </p:sp>
      </p:grpSp>
      <p:sp>
        <p:nvSpPr>
          <p:cNvPr id="24" name="AutoShape 24"/>
          <p:cNvSpPr/>
          <p:nvPr/>
        </p:nvSpPr>
        <p:spPr>
          <a:xfrm>
            <a:off x="15159007" y="6789497"/>
            <a:ext cx="0" cy="968212"/>
          </a:xfrm>
          <a:prstGeom prst="line">
            <a:avLst/>
          </a:prstGeom>
          <a:ln w="28575" cap="flat">
            <a:solidFill>
              <a:srgbClr val="000000"/>
            </a:solidFill>
            <a:prstDash val="solid"/>
            <a:headEnd type="none" w="sm" len="sm"/>
            <a:tailEnd type="triangle" w="lg" len="med"/>
          </a:ln>
        </p:spPr>
      </p:sp>
      <p:sp>
        <p:nvSpPr>
          <p:cNvPr id="25" name="Freeform 25"/>
          <p:cNvSpPr/>
          <p:nvPr/>
        </p:nvSpPr>
        <p:spPr>
          <a:xfrm>
            <a:off x="7846931" y="1755742"/>
            <a:ext cx="1801095" cy="2180738"/>
          </a:xfrm>
          <a:custGeom>
            <a:avLst/>
            <a:gdLst/>
            <a:ahLst/>
            <a:cxnLst/>
            <a:rect l="l" t="t" r="r" b="b"/>
            <a:pathLst>
              <a:path w="1801095" h="2180738">
                <a:moveTo>
                  <a:pt x="0" y="0"/>
                </a:moveTo>
                <a:lnTo>
                  <a:pt x="1801095" y="0"/>
                </a:lnTo>
                <a:lnTo>
                  <a:pt x="1801095" y="2180738"/>
                </a:lnTo>
                <a:lnTo>
                  <a:pt x="0" y="2180738"/>
                </a:lnTo>
                <a:lnTo>
                  <a:pt x="0" y="0"/>
                </a:lnTo>
                <a:close/>
              </a:path>
            </a:pathLst>
          </a:custGeom>
          <a:blipFill>
            <a:blip r:embed="rId7"/>
            <a:stretch>
              <a:fillRect/>
            </a:stretch>
          </a:blipFill>
        </p:spPr>
      </p:sp>
      <p:sp>
        <p:nvSpPr>
          <p:cNvPr id="26" name="TextBox 26"/>
          <p:cNvSpPr txBox="1"/>
          <p:nvPr/>
        </p:nvSpPr>
        <p:spPr>
          <a:xfrm>
            <a:off x="13766333" y="6010041"/>
            <a:ext cx="2696353" cy="435734"/>
          </a:xfrm>
          <a:prstGeom prst="rect">
            <a:avLst/>
          </a:prstGeom>
        </p:spPr>
        <p:txBody>
          <a:bodyPr lIns="0" tIns="0" rIns="0" bIns="0" rtlCol="0" anchor="t">
            <a:spAutoFit/>
          </a:bodyPr>
          <a:lstStyle/>
          <a:p>
            <a:pPr marL="0" lvl="0" indent="0" algn="ctr">
              <a:lnSpc>
                <a:spcPts val="3567"/>
              </a:lnSpc>
              <a:spcBef>
                <a:spcPct val="0"/>
              </a:spcBef>
            </a:pPr>
            <a:r>
              <a:rPr lang="en-US" sz="2548">
                <a:solidFill>
                  <a:srgbClr val="000000"/>
                </a:solidFill>
                <a:latin typeface="Canva Sans Bold"/>
              </a:rPr>
              <a:t>Decision System </a:t>
            </a:r>
          </a:p>
        </p:txBody>
      </p:sp>
      <p:sp>
        <p:nvSpPr>
          <p:cNvPr id="27" name="TextBox 27"/>
          <p:cNvSpPr txBox="1"/>
          <p:nvPr/>
        </p:nvSpPr>
        <p:spPr>
          <a:xfrm>
            <a:off x="14034298" y="4096146"/>
            <a:ext cx="2276616" cy="429182"/>
          </a:xfrm>
          <a:prstGeom prst="rect">
            <a:avLst/>
          </a:prstGeom>
        </p:spPr>
        <p:txBody>
          <a:bodyPr lIns="0" tIns="0" rIns="0" bIns="0" rtlCol="0" anchor="t">
            <a:spAutoFit/>
          </a:bodyPr>
          <a:lstStyle/>
          <a:p>
            <a:pPr marL="0" lvl="0" indent="0" algn="ctr">
              <a:lnSpc>
                <a:spcPts val="3556"/>
              </a:lnSpc>
              <a:spcBef>
                <a:spcPct val="0"/>
              </a:spcBef>
            </a:pPr>
            <a:r>
              <a:rPr lang="en-US" sz="2540">
                <a:solidFill>
                  <a:srgbClr val="000000"/>
                </a:solidFill>
                <a:latin typeface="Canva Sans Bold"/>
              </a:rPr>
              <a:t>Trained Model</a:t>
            </a:r>
          </a:p>
        </p:txBody>
      </p:sp>
      <p:sp>
        <p:nvSpPr>
          <p:cNvPr id="28" name="TextBox 28"/>
          <p:cNvSpPr txBox="1"/>
          <p:nvPr/>
        </p:nvSpPr>
        <p:spPr>
          <a:xfrm>
            <a:off x="8305525" y="6010041"/>
            <a:ext cx="1981457" cy="352217"/>
          </a:xfrm>
          <a:prstGeom prst="rect">
            <a:avLst/>
          </a:prstGeom>
        </p:spPr>
        <p:txBody>
          <a:bodyPr lIns="0" tIns="0" rIns="0" bIns="0" rtlCol="0" anchor="t">
            <a:spAutoFit/>
          </a:bodyPr>
          <a:lstStyle/>
          <a:p>
            <a:pPr marL="0" lvl="0" indent="0" algn="ctr">
              <a:lnSpc>
                <a:spcPts val="2838"/>
              </a:lnSpc>
              <a:spcBef>
                <a:spcPct val="0"/>
              </a:spcBef>
            </a:pPr>
            <a:r>
              <a:rPr lang="en-US" sz="2027">
                <a:solidFill>
                  <a:srgbClr val="000000"/>
                </a:solidFill>
                <a:latin typeface="Canva Sans Bold"/>
              </a:rPr>
              <a:t>User Input Data</a:t>
            </a:r>
          </a:p>
        </p:txBody>
      </p:sp>
      <p:sp>
        <p:nvSpPr>
          <p:cNvPr id="29" name="TextBox 29"/>
          <p:cNvSpPr txBox="1"/>
          <p:nvPr/>
        </p:nvSpPr>
        <p:spPr>
          <a:xfrm>
            <a:off x="13906345" y="7826273"/>
            <a:ext cx="2532521" cy="1054276"/>
          </a:xfrm>
          <a:prstGeom prst="rect">
            <a:avLst/>
          </a:prstGeom>
        </p:spPr>
        <p:txBody>
          <a:bodyPr lIns="0" tIns="0" rIns="0" bIns="0" rtlCol="0" anchor="t">
            <a:spAutoFit/>
          </a:bodyPr>
          <a:lstStyle/>
          <a:p>
            <a:pPr algn="ctr">
              <a:lnSpc>
                <a:spcPts val="3557"/>
              </a:lnSpc>
            </a:pPr>
            <a:r>
              <a:rPr lang="en-US" sz="2541">
                <a:solidFill>
                  <a:srgbClr val="000000"/>
                </a:solidFill>
                <a:latin typeface="Canva Sans Bold"/>
              </a:rPr>
              <a:t>Solution:</a:t>
            </a:r>
          </a:p>
          <a:p>
            <a:pPr algn="ctr">
              <a:lnSpc>
                <a:spcPts val="2398"/>
              </a:lnSpc>
            </a:pPr>
            <a:r>
              <a:rPr lang="en-US" sz="1713">
                <a:solidFill>
                  <a:srgbClr val="000000"/>
                </a:solidFill>
                <a:latin typeface="Canva Sans Bold"/>
              </a:rPr>
              <a:t>Placed / Unplaced</a:t>
            </a:r>
          </a:p>
          <a:p>
            <a:pPr algn="ctr">
              <a:lnSpc>
                <a:spcPts val="2398"/>
              </a:lnSpc>
              <a:spcBef>
                <a:spcPct val="0"/>
              </a:spcBef>
            </a:pPr>
            <a:r>
              <a:rPr lang="en-US" sz="1713">
                <a:solidFill>
                  <a:srgbClr val="000000"/>
                </a:solidFill>
                <a:latin typeface="Canva Sans Bold"/>
              </a:rPr>
              <a:t>Layoff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2897020" y="4623463"/>
            <a:ext cx="7401497" cy="7985902"/>
          </a:xfrm>
          <a:custGeom>
            <a:avLst/>
            <a:gdLst/>
            <a:ahLst/>
            <a:cxnLst/>
            <a:rect l="l" t="t" r="r" b="b"/>
            <a:pathLst>
              <a:path w="7401497" h="7985902">
                <a:moveTo>
                  <a:pt x="0" y="0"/>
                </a:moveTo>
                <a:lnTo>
                  <a:pt x="7401497" y="0"/>
                </a:lnTo>
                <a:lnTo>
                  <a:pt x="7401497"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2264719" y="3583620"/>
            <a:ext cx="13758561" cy="4563003"/>
          </a:xfrm>
          <a:prstGeom prst="rect">
            <a:avLst/>
          </a:prstGeom>
        </p:spPr>
        <p:txBody>
          <a:bodyPr lIns="0" tIns="0" rIns="0" bIns="0" rtlCol="0" anchor="t">
            <a:spAutoFit/>
          </a:bodyPr>
          <a:lstStyle/>
          <a:p>
            <a:pPr algn="ctr">
              <a:lnSpc>
                <a:spcPts val="9174"/>
              </a:lnSpc>
            </a:pPr>
            <a:r>
              <a:rPr lang="en-US" sz="5628">
                <a:solidFill>
                  <a:srgbClr val="273384"/>
                </a:solidFill>
                <a:latin typeface="Raleway 1 Bold"/>
              </a:rPr>
              <a:t>Logistic Regression</a:t>
            </a:r>
          </a:p>
          <a:p>
            <a:pPr algn="ctr">
              <a:lnSpc>
                <a:spcPts val="9174"/>
              </a:lnSpc>
            </a:pPr>
            <a:r>
              <a:rPr lang="en-US" sz="5628">
                <a:solidFill>
                  <a:srgbClr val="273384"/>
                </a:solidFill>
                <a:latin typeface="Raleway 1 Bold"/>
              </a:rPr>
              <a:t>Support Vector Machine (SVM)</a:t>
            </a:r>
          </a:p>
          <a:p>
            <a:pPr algn="ctr">
              <a:lnSpc>
                <a:spcPts val="9174"/>
              </a:lnSpc>
            </a:pPr>
            <a:r>
              <a:rPr lang="en-US" sz="5628">
                <a:solidFill>
                  <a:srgbClr val="273384"/>
                </a:solidFill>
                <a:latin typeface="Raleway 1 Bold"/>
              </a:rPr>
              <a:t>Random Forest Algorithm</a:t>
            </a:r>
          </a:p>
          <a:p>
            <a:pPr algn="ctr">
              <a:lnSpc>
                <a:spcPts val="9174"/>
              </a:lnSpc>
            </a:pPr>
            <a:endParaRPr lang="en-US" sz="5628">
              <a:solidFill>
                <a:srgbClr val="273384"/>
              </a:solidFill>
              <a:latin typeface="Raleway 1 Bold"/>
            </a:endParaRPr>
          </a:p>
        </p:txBody>
      </p:sp>
      <p:sp>
        <p:nvSpPr>
          <p:cNvPr id="10" name="Freeform 10"/>
          <p:cNvSpPr/>
          <p:nvPr/>
        </p:nvSpPr>
        <p:spPr>
          <a:xfrm>
            <a:off x="5198919" y="1894070"/>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107329" y="316092"/>
            <a:ext cx="13018392" cy="1577978"/>
          </a:xfrm>
          <a:prstGeom prst="rect">
            <a:avLst/>
          </a:prstGeom>
        </p:spPr>
        <p:txBody>
          <a:bodyPr lIns="0" tIns="0" rIns="0" bIns="0" rtlCol="0" anchor="t">
            <a:spAutoFit/>
          </a:bodyPr>
          <a:lstStyle/>
          <a:p>
            <a:pPr algn="ctr">
              <a:lnSpc>
                <a:spcPts val="12699"/>
              </a:lnSpc>
            </a:pPr>
            <a:r>
              <a:rPr lang="en-US" sz="9999">
                <a:solidFill>
                  <a:srgbClr val="273384"/>
                </a:solidFill>
                <a:latin typeface="Eczar Bold"/>
              </a:rPr>
              <a:t>Algorithmic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4" name="Freeform 4"/>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5" name="Freeform 5"/>
          <p:cNvSpPr/>
          <p:nvPr/>
        </p:nvSpPr>
        <p:spPr>
          <a:xfrm>
            <a:off x="5198919" y="1669673"/>
            <a:ext cx="9789539" cy="152169"/>
          </a:xfrm>
          <a:custGeom>
            <a:avLst/>
            <a:gdLst/>
            <a:ahLst/>
            <a:cxnLst/>
            <a:rect l="l" t="t" r="r" b="b"/>
            <a:pathLst>
              <a:path w="9789539" h="152169">
                <a:moveTo>
                  <a:pt x="0" y="0"/>
                </a:moveTo>
                <a:lnTo>
                  <a:pt x="9789539" y="0"/>
                </a:lnTo>
                <a:lnTo>
                  <a:pt x="9789539" y="152169"/>
                </a:lnTo>
                <a:lnTo>
                  <a:pt x="0" y="1521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0" y="3719212"/>
            <a:ext cx="8063605" cy="5539088"/>
          </a:xfrm>
          <a:custGeom>
            <a:avLst/>
            <a:gdLst/>
            <a:ahLst/>
            <a:cxnLst/>
            <a:rect l="l" t="t" r="r" b="b"/>
            <a:pathLst>
              <a:path w="8063605" h="5539088">
                <a:moveTo>
                  <a:pt x="0" y="0"/>
                </a:moveTo>
                <a:lnTo>
                  <a:pt x="8063605" y="0"/>
                </a:lnTo>
                <a:lnTo>
                  <a:pt x="8063605" y="5539088"/>
                </a:lnTo>
                <a:lnTo>
                  <a:pt x="0" y="5539088"/>
                </a:lnTo>
                <a:lnTo>
                  <a:pt x="0" y="0"/>
                </a:lnTo>
                <a:close/>
              </a:path>
            </a:pathLst>
          </a:custGeom>
          <a:blipFill>
            <a:blip r:embed="rId7"/>
            <a:stretch>
              <a:fillRect/>
            </a:stretch>
          </a:blipFill>
        </p:spPr>
      </p:sp>
      <p:sp>
        <p:nvSpPr>
          <p:cNvPr id="7" name="TextBox 7"/>
          <p:cNvSpPr txBox="1"/>
          <p:nvPr/>
        </p:nvSpPr>
        <p:spPr>
          <a:xfrm>
            <a:off x="8193339" y="1936034"/>
            <a:ext cx="9227365" cy="7804531"/>
          </a:xfrm>
          <a:prstGeom prst="rect">
            <a:avLst/>
          </a:prstGeom>
        </p:spPr>
        <p:txBody>
          <a:bodyPr lIns="0" tIns="0" rIns="0" bIns="0" rtlCol="0" anchor="t">
            <a:spAutoFit/>
          </a:bodyPr>
          <a:lstStyle/>
          <a:p>
            <a:pPr marL="626111" lvl="1" indent="-313055" algn="just">
              <a:lnSpc>
                <a:spcPts val="4727"/>
              </a:lnSpc>
              <a:buFont typeface="Arial"/>
              <a:buChar char="•"/>
            </a:pPr>
            <a:r>
              <a:rPr lang="en-US" sz="2900">
                <a:solidFill>
                  <a:srgbClr val="000000"/>
                </a:solidFill>
                <a:latin typeface="Raleway 1"/>
              </a:rPr>
              <a:t>Logistic regression is a fundamental statistical method used for binary classification tasks, where the goal is to predict the probability of an observation belonging to a particular class (e.g., laid off or not laid off).</a:t>
            </a:r>
          </a:p>
          <a:p>
            <a:pPr marL="626111" lvl="1" indent="-313055" algn="just">
              <a:lnSpc>
                <a:spcPts val="4727"/>
              </a:lnSpc>
              <a:buFont typeface="Arial"/>
              <a:buChar char="•"/>
            </a:pPr>
            <a:r>
              <a:rPr lang="en-US" sz="2900">
                <a:solidFill>
                  <a:srgbClr val="000000"/>
                </a:solidFill>
                <a:latin typeface="Raleway 1"/>
              </a:rPr>
              <a:t>The logistic regression model is trained by maximizing the likelihood of observing the given set of outcomes (labels) given the input features.</a:t>
            </a:r>
          </a:p>
          <a:p>
            <a:pPr marL="626111" lvl="1" indent="-313055" algn="just">
              <a:lnSpc>
                <a:spcPts val="4727"/>
              </a:lnSpc>
              <a:buFont typeface="Arial"/>
              <a:buChar char="•"/>
            </a:pPr>
            <a:r>
              <a:rPr lang="en-US" sz="2900">
                <a:solidFill>
                  <a:srgbClr val="000000"/>
                </a:solidFill>
                <a:latin typeface="Raleway 1"/>
              </a:rPr>
              <a:t>The objective is to find the optimal values of the coefficients (also known as weights or parameters) that best fit the training data and minimize the error between predicted and actual outcomes</a:t>
            </a:r>
          </a:p>
        </p:txBody>
      </p:sp>
      <p:sp>
        <p:nvSpPr>
          <p:cNvPr id="8" name="TextBox 8"/>
          <p:cNvSpPr txBox="1"/>
          <p:nvPr/>
        </p:nvSpPr>
        <p:spPr>
          <a:xfrm>
            <a:off x="4876573" y="301053"/>
            <a:ext cx="10454277"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Logistic Regression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743665" y="157655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524904" y="301053"/>
            <a:ext cx="7890162"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ea typeface="Eczar Bold"/>
              </a:rPr>
              <a:t>﻿Pros and Cons</a:t>
            </a:r>
          </a:p>
        </p:txBody>
      </p:sp>
      <p:sp>
        <p:nvSpPr>
          <p:cNvPr id="7" name="Freeform 7"/>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Freeform 8"/>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9" name="Freeform 9"/>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0" name="TextBox 10"/>
          <p:cNvSpPr txBox="1"/>
          <p:nvPr/>
        </p:nvSpPr>
        <p:spPr>
          <a:xfrm>
            <a:off x="888062" y="2237798"/>
            <a:ext cx="14648636" cy="7413307"/>
          </a:xfrm>
          <a:prstGeom prst="rect">
            <a:avLst/>
          </a:prstGeom>
        </p:spPr>
        <p:txBody>
          <a:bodyPr lIns="0" tIns="0" rIns="0" bIns="0" rtlCol="0" anchor="t">
            <a:spAutoFit/>
          </a:bodyPr>
          <a:lstStyle/>
          <a:p>
            <a:pPr algn="l">
              <a:lnSpc>
                <a:spcPts val="4890"/>
              </a:lnSpc>
            </a:pPr>
            <a:r>
              <a:rPr lang="en-US" sz="3000">
                <a:solidFill>
                  <a:srgbClr val="000000"/>
                </a:solidFill>
                <a:latin typeface="Raleway 1 Bold"/>
              </a:rPr>
              <a:t>Pros:</a:t>
            </a:r>
            <a:r>
              <a:rPr lang="en-US" sz="3000">
                <a:solidFill>
                  <a:srgbClr val="000000"/>
                </a:solidFill>
                <a:latin typeface="Raleway 1"/>
              </a:rPr>
              <a:t> </a:t>
            </a:r>
          </a:p>
          <a:p>
            <a:pPr marL="647700" lvl="1" indent="-323850" algn="l">
              <a:lnSpc>
                <a:spcPts val="4890"/>
              </a:lnSpc>
              <a:buFont typeface="Arial"/>
              <a:buChar char="•"/>
            </a:pPr>
            <a:r>
              <a:rPr lang="en-US" sz="3000">
                <a:solidFill>
                  <a:srgbClr val="000000"/>
                </a:solidFill>
                <a:latin typeface="Raleway 1"/>
              </a:rPr>
              <a:t>Logistic regression is simple, interpretable, and computationally efficient.</a:t>
            </a:r>
          </a:p>
          <a:p>
            <a:pPr marL="647700" lvl="1" indent="-323850" algn="l">
              <a:lnSpc>
                <a:spcPts val="4890"/>
              </a:lnSpc>
              <a:buFont typeface="Arial"/>
              <a:buChar char="•"/>
            </a:pPr>
            <a:r>
              <a:rPr lang="en-US" sz="3000">
                <a:solidFill>
                  <a:srgbClr val="000000"/>
                </a:solidFill>
                <a:latin typeface="Raleway 1"/>
              </a:rPr>
              <a:t>It provides probabilistic outputs, making it easy to interpret the confidence of predictions.</a:t>
            </a:r>
          </a:p>
          <a:p>
            <a:pPr marL="647700" lvl="1" indent="-323850" algn="l">
              <a:lnSpc>
                <a:spcPts val="4890"/>
              </a:lnSpc>
              <a:buFont typeface="Arial"/>
              <a:buChar char="•"/>
            </a:pPr>
            <a:r>
              <a:rPr lang="en-US" sz="3000">
                <a:solidFill>
                  <a:srgbClr val="000000"/>
                </a:solidFill>
                <a:latin typeface="Raleway 1"/>
              </a:rPr>
              <a:t>Logistic regression can handle both numerical and categorical features gracefully.</a:t>
            </a:r>
          </a:p>
          <a:p>
            <a:pPr algn="l">
              <a:lnSpc>
                <a:spcPts val="4890"/>
              </a:lnSpc>
            </a:pPr>
            <a:r>
              <a:rPr lang="en-US" sz="3000">
                <a:solidFill>
                  <a:srgbClr val="000000"/>
                </a:solidFill>
                <a:latin typeface="Raleway 1 Bold"/>
              </a:rPr>
              <a:t> Cons: </a:t>
            </a:r>
          </a:p>
          <a:p>
            <a:pPr marL="647700" lvl="1" indent="-323850" algn="l">
              <a:lnSpc>
                <a:spcPts val="4890"/>
              </a:lnSpc>
              <a:buFont typeface="Arial"/>
              <a:buChar char="•"/>
            </a:pPr>
            <a:r>
              <a:rPr lang="en-US" sz="3000">
                <a:solidFill>
                  <a:srgbClr val="000000"/>
                </a:solidFill>
                <a:latin typeface="Raleway 1"/>
              </a:rPr>
              <a:t>Logistic regression assumes a linear relationship between the features and the log-odds of the outcome, which may not always hold true in real-world scenarios.</a:t>
            </a:r>
          </a:p>
          <a:p>
            <a:pPr marL="647700" lvl="1" indent="-323850" algn="l">
              <a:lnSpc>
                <a:spcPts val="4890"/>
              </a:lnSpc>
              <a:buFont typeface="Arial"/>
              <a:buChar char="•"/>
            </a:pPr>
            <a:r>
              <a:rPr lang="en-US" sz="3000">
                <a:solidFill>
                  <a:srgbClr val="000000"/>
                </a:solidFill>
                <a:latin typeface="Raleway 1"/>
              </a:rPr>
              <a:t>It may struggle with capturing complex non-linear relationships between features and outcomes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4" name="Freeform 4"/>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5" name="Freeform 5"/>
          <p:cNvSpPr/>
          <p:nvPr/>
        </p:nvSpPr>
        <p:spPr>
          <a:xfrm>
            <a:off x="5198919" y="1631866"/>
            <a:ext cx="12221785" cy="189976"/>
          </a:xfrm>
          <a:custGeom>
            <a:avLst/>
            <a:gdLst/>
            <a:ahLst/>
            <a:cxnLst/>
            <a:rect l="l" t="t" r="r" b="b"/>
            <a:pathLst>
              <a:path w="12221785" h="189976">
                <a:moveTo>
                  <a:pt x="0" y="0"/>
                </a:moveTo>
                <a:lnTo>
                  <a:pt x="12221785" y="0"/>
                </a:lnTo>
                <a:lnTo>
                  <a:pt x="12221785" y="189976"/>
                </a:lnTo>
                <a:lnTo>
                  <a:pt x="0" y="1899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222348" y="3890808"/>
            <a:ext cx="7498931" cy="5367492"/>
          </a:xfrm>
          <a:custGeom>
            <a:avLst/>
            <a:gdLst/>
            <a:ahLst/>
            <a:cxnLst/>
            <a:rect l="l" t="t" r="r" b="b"/>
            <a:pathLst>
              <a:path w="7498931" h="5367492">
                <a:moveTo>
                  <a:pt x="0" y="0"/>
                </a:moveTo>
                <a:lnTo>
                  <a:pt x="7498932" y="0"/>
                </a:lnTo>
                <a:lnTo>
                  <a:pt x="7498932" y="5367492"/>
                </a:lnTo>
                <a:lnTo>
                  <a:pt x="0" y="5367492"/>
                </a:lnTo>
                <a:lnTo>
                  <a:pt x="0" y="0"/>
                </a:lnTo>
                <a:close/>
              </a:path>
            </a:pathLst>
          </a:custGeom>
          <a:blipFill>
            <a:blip r:embed="rId7"/>
            <a:stretch>
              <a:fillRect/>
            </a:stretch>
          </a:blipFill>
        </p:spPr>
      </p:sp>
      <p:sp>
        <p:nvSpPr>
          <p:cNvPr id="7" name="TextBox 7"/>
          <p:cNvSpPr txBox="1"/>
          <p:nvPr/>
        </p:nvSpPr>
        <p:spPr>
          <a:xfrm>
            <a:off x="8193339" y="1936034"/>
            <a:ext cx="9227365" cy="7804531"/>
          </a:xfrm>
          <a:prstGeom prst="rect">
            <a:avLst/>
          </a:prstGeom>
        </p:spPr>
        <p:txBody>
          <a:bodyPr lIns="0" tIns="0" rIns="0" bIns="0" rtlCol="0" anchor="t">
            <a:spAutoFit/>
          </a:bodyPr>
          <a:lstStyle/>
          <a:p>
            <a:pPr marL="626111" lvl="1" indent="-313055" algn="just">
              <a:lnSpc>
                <a:spcPts val="4727"/>
              </a:lnSpc>
              <a:buFont typeface="Arial"/>
              <a:buChar char="•"/>
            </a:pPr>
            <a:r>
              <a:rPr lang="en-US" sz="2900">
                <a:solidFill>
                  <a:srgbClr val="000000"/>
                </a:solidFill>
                <a:latin typeface="Raleway 1"/>
              </a:rPr>
              <a:t>Support Vector Machine (SVM) is a supervised learning algorithm used for classification and regression tasks. In classification, SVM aims to find the optimal hyperplane that separates the data points of different classes with the largest margin, thereby maximizing the margin of separation.</a:t>
            </a:r>
          </a:p>
          <a:p>
            <a:pPr marL="626111" lvl="1" indent="-313055" algn="just">
              <a:lnSpc>
                <a:spcPts val="4727"/>
              </a:lnSpc>
              <a:buFont typeface="Arial"/>
              <a:buChar char="•"/>
            </a:pPr>
            <a:r>
              <a:rPr lang="en-US" sz="2900">
                <a:solidFill>
                  <a:srgbClr val="000000"/>
                </a:solidFill>
                <a:latin typeface="Raleway 1"/>
              </a:rPr>
              <a:t>The hyperplane is chosen such that it maximizes the margin, i.e., the distance between the hyperplane and the nearest data points (support vectors) of each class.</a:t>
            </a:r>
          </a:p>
          <a:p>
            <a:pPr marL="626111" lvl="1" indent="-313055" algn="just">
              <a:lnSpc>
                <a:spcPts val="4727"/>
              </a:lnSpc>
              <a:buFont typeface="Arial"/>
              <a:buChar char="•"/>
            </a:pPr>
            <a:r>
              <a:rPr lang="en-US" sz="2900">
                <a:solidFill>
                  <a:srgbClr val="000000"/>
                </a:solidFill>
                <a:latin typeface="Raleway 1"/>
              </a:rPr>
              <a:t>SVM can handle both linear and non-linear decision boundaries by employing different kernel functions. </a:t>
            </a:r>
          </a:p>
        </p:txBody>
      </p:sp>
      <p:sp>
        <p:nvSpPr>
          <p:cNvPr id="8" name="TextBox 8"/>
          <p:cNvSpPr txBox="1"/>
          <p:nvPr/>
        </p:nvSpPr>
        <p:spPr>
          <a:xfrm>
            <a:off x="4876573" y="233722"/>
            <a:ext cx="13411427"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Support Vector Machine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524904" y="157655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524904" y="301053"/>
            <a:ext cx="7890162"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ea typeface="Eczar Bold"/>
              </a:rPr>
              <a:t>﻿Pros and Cons</a:t>
            </a:r>
          </a:p>
        </p:txBody>
      </p:sp>
      <p:sp>
        <p:nvSpPr>
          <p:cNvPr id="7" name="Freeform 7"/>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Freeform 8"/>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9" name="Freeform 9"/>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0" name="TextBox 10"/>
          <p:cNvSpPr txBox="1"/>
          <p:nvPr/>
        </p:nvSpPr>
        <p:spPr>
          <a:xfrm>
            <a:off x="834119" y="1806523"/>
            <a:ext cx="14648636" cy="8037195"/>
          </a:xfrm>
          <a:prstGeom prst="rect">
            <a:avLst/>
          </a:prstGeom>
        </p:spPr>
        <p:txBody>
          <a:bodyPr lIns="0" tIns="0" rIns="0" bIns="0" rtlCol="0" anchor="t">
            <a:spAutoFit/>
          </a:bodyPr>
          <a:lstStyle/>
          <a:p>
            <a:pPr algn="l">
              <a:lnSpc>
                <a:spcPts val="4890"/>
              </a:lnSpc>
            </a:pPr>
            <a:r>
              <a:rPr lang="en-US" sz="3000">
                <a:solidFill>
                  <a:srgbClr val="000000"/>
                </a:solidFill>
                <a:latin typeface="Raleway 1 Bold"/>
              </a:rPr>
              <a:t>Pros: </a:t>
            </a:r>
          </a:p>
          <a:p>
            <a:pPr marL="647700" lvl="1" indent="-323850" algn="l">
              <a:lnSpc>
                <a:spcPts val="4890"/>
              </a:lnSpc>
              <a:buFont typeface="Arial"/>
              <a:buChar char="•"/>
            </a:pPr>
            <a:r>
              <a:rPr lang="en-US" sz="3000">
                <a:solidFill>
                  <a:srgbClr val="000000"/>
                </a:solidFill>
                <a:latin typeface="Raleway 1"/>
              </a:rPr>
              <a:t>SVMs are effective in high-dimensional spaces and can capture complex decision boundaries.</a:t>
            </a:r>
          </a:p>
          <a:p>
            <a:pPr marL="647700" lvl="1" indent="-323850" algn="l">
              <a:lnSpc>
                <a:spcPts val="4890"/>
              </a:lnSpc>
              <a:buFont typeface="Arial"/>
              <a:buChar char="•"/>
            </a:pPr>
            <a:r>
              <a:rPr lang="en-US" sz="3000">
                <a:solidFill>
                  <a:srgbClr val="000000"/>
                </a:solidFill>
                <a:latin typeface="Raleway 1"/>
              </a:rPr>
              <a:t>They are robust to overfitting, especially in cases where the number of features exceeds the number of samples.</a:t>
            </a:r>
          </a:p>
          <a:p>
            <a:pPr marL="647700" lvl="1" indent="-323850" algn="l">
              <a:lnSpc>
                <a:spcPts val="4890"/>
              </a:lnSpc>
              <a:buFont typeface="Arial"/>
              <a:buChar char="•"/>
            </a:pPr>
            <a:r>
              <a:rPr lang="en-US" sz="3000">
                <a:solidFill>
                  <a:srgbClr val="000000"/>
                </a:solidFill>
                <a:latin typeface="Raleway 1"/>
              </a:rPr>
              <a:t>SVMs perform well with small to medium-sized datasets and can handle both linear and non-linear classification tasks. </a:t>
            </a:r>
          </a:p>
          <a:p>
            <a:pPr algn="l">
              <a:lnSpc>
                <a:spcPts val="4890"/>
              </a:lnSpc>
            </a:pPr>
            <a:r>
              <a:rPr lang="en-US" sz="3000">
                <a:solidFill>
                  <a:srgbClr val="000000"/>
                </a:solidFill>
                <a:latin typeface="Raleway 1 Bold"/>
              </a:rPr>
              <a:t>Cons:</a:t>
            </a:r>
          </a:p>
          <a:p>
            <a:pPr marL="647700" lvl="1" indent="-323850" algn="l">
              <a:lnSpc>
                <a:spcPts val="4890"/>
              </a:lnSpc>
              <a:buFont typeface="Arial"/>
              <a:buChar char="•"/>
            </a:pPr>
            <a:r>
              <a:rPr lang="en-US" sz="3000">
                <a:solidFill>
                  <a:srgbClr val="000000"/>
                </a:solidFill>
                <a:latin typeface="Raleway 1"/>
              </a:rPr>
              <a:t>SVMs can be sensitive to the choice of the kernel function and its parameters.</a:t>
            </a:r>
          </a:p>
          <a:p>
            <a:pPr marL="647700" lvl="1" indent="-323850" algn="l">
              <a:lnSpc>
                <a:spcPts val="4890"/>
              </a:lnSpc>
              <a:buFont typeface="Arial"/>
              <a:buChar char="•"/>
            </a:pPr>
            <a:r>
              <a:rPr lang="en-US" sz="3000">
                <a:solidFill>
                  <a:srgbClr val="000000"/>
                </a:solidFill>
                <a:latin typeface="Raleway 1"/>
              </a:rPr>
              <a:t>They may require careful tuning of hyperparameters such as the regularization parameter (C) and kernel parameters.</a:t>
            </a:r>
          </a:p>
          <a:p>
            <a:pPr marL="647700" lvl="1" indent="-323850" algn="l">
              <a:lnSpc>
                <a:spcPts val="4890"/>
              </a:lnSpc>
              <a:buFont typeface="Arial"/>
              <a:buChar char="•"/>
            </a:pPr>
            <a:r>
              <a:rPr lang="en-US" sz="3000">
                <a:solidFill>
                  <a:srgbClr val="000000"/>
                </a:solidFill>
                <a:latin typeface="Raleway 1"/>
              </a:rPr>
              <a:t>SVMs can be computationally expensive, especially for large datasets with many features.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sp>
      <p:sp>
        <p:nvSpPr>
          <p:cNvPr id="4" name="Freeform 4"/>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5" name="Freeform 5"/>
          <p:cNvSpPr/>
          <p:nvPr/>
        </p:nvSpPr>
        <p:spPr>
          <a:xfrm>
            <a:off x="6227483" y="1658554"/>
            <a:ext cx="10501379" cy="163234"/>
          </a:xfrm>
          <a:custGeom>
            <a:avLst/>
            <a:gdLst/>
            <a:ahLst/>
            <a:cxnLst/>
            <a:rect l="l" t="t" r="r" b="b"/>
            <a:pathLst>
              <a:path w="10501379" h="163234">
                <a:moveTo>
                  <a:pt x="0" y="0"/>
                </a:moveTo>
                <a:lnTo>
                  <a:pt x="10501379" y="0"/>
                </a:lnTo>
                <a:lnTo>
                  <a:pt x="10501379" y="163234"/>
                </a:lnTo>
                <a:lnTo>
                  <a:pt x="0" y="1632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9723" y="3243547"/>
            <a:ext cx="8083615" cy="5740175"/>
          </a:xfrm>
          <a:custGeom>
            <a:avLst/>
            <a:gdLst/>
            <a:ahLst/>
            <a:cxnLst/>
            <a:rect l="l" t="t" r="r" b="b"/>
            <a:pathLst>
              <a:path w="8083615" h="5740175">
                <a:moveTo>
                  <a:pt x="0" y="0"/>
                </a:moveTo>
                <a:lnTo>
                  <a:pt x="8083616" y="0"/>
                </a:lnTo>
                <a:lnTo>
                  <a:pt x="8083616" y="5740175"/>
                </a:lnTo>
                <a:lnTo>
                  <a:pt x="0" y="5740175"/>
                </a:lnTo>
                <a:lnTo>
                  <a:pt x="0" y="0"/>
                </a:lnTo>
                <a:close/>
              </a:path>
            </a:pathLst>
          </a:custGeom>
          <a:blipFill>
            <a:blip r:embed="rId7"/>
            <a:stretch>
              <a:fillRect r="-167"/>
            </a:stretch>
          </a:blipFill>
        </p:spPr>
      </p:sp>
      <p:sp>
        <p:nvSpPr>
          <p:cNvPr id="7" name="TextBox 7"/>
          <p:cNvSpPr txBox="1"/>
          <p:nvPr/>
        </p:nvSpPr>
        <p:spPr>
          <a:xfrm>
            <a:off x="8193339" y="1936034"/>
            <a:ext cx="9227365" cy="7814056"/>
          </a:xfrm>
          <a:prstGeom prst="rect">
            <a:avLst/>
          </a:prstGeom>
        </p:spPr>
        <p:txBody>
          <a:bodyPr lIns="0" tIns="0" rIns="0" bIns="0" rtlCol="0" anchor="t">
            <a:spAutoFit/>
          </a:bodyPr>
          <a:lstStyle/>
          <a:p>
            <a:pPr marL="626111" lvl="1" indent="-313055" algn="just">
              <a:lnSpc>
                <a:spcPts val="4727"/>
              </a:lnSpc>
              <a:buFont typeface="Arial"/>
              <a:buChar char="•"/>
            </a:pPr>
            <a:r>
              <a:rPr lang="en-US" sz="2900">
                <a:solidFill>
                  <a:srgbClr val="000000"/>
                </a:solidFill>
                <a:latin typeface="Raleway 1"/>
              </a:rPr>
              <a:t>Random Forest is an ensemble learning method used for both classification and regression tasks. </a:t>
            </a:r>
          </a:p>
          <a:p>
            <a:pPr marL="626111" lvl="1" indent="-313055" algn="just">
              <a:lnSpc>
                <a:spcPts val="4727"/>
              </a:lnSpc>
              <a:buFont typeface="Arial"/>
              <a:buChar char="•"/>
            </a:pPr>
            <a:r>
              <a:rPr lang="en-US" sz="2900">
                <a:solidFill>
                  <a:srgbClr val="000000"/>
                </a:solidFill>
                <a:latin typeface="Raleway 1"/>
              </a:rPr>
              <a:t>It operates by constructing a multitude of decision trees during training and outputting the mode of the classes (classification) or the average prediction (regression) of the individual trees.</a:t>
            </a:r>
          </a:p>
          <a:p>
            <a:pPr marL="626111" lvl="1" indent="-313055" algn="just">
              <a:lnSpc>
                <a:spcPts val="4727"/>
              </a:lnSpc>
              <a:buFont typeface="Arial"/>
              <a:buChar char="•"/>
            </a:pPr>
            <a:r>
              <a:rPr lang="en-US" sz="2900">
                <a:solidFill>
                  <a:srgbClr val="000000"/>
                </a:solidFill>
                <a:latin typeface="Raleway 1"/>
              </a:rPr>
              <a:t>The fundamental idea behind Random Forest is to aggregate the predictions of multiple decision trees to improve the overall predictive performance and reduce the risk of overfitting.</a:t>
            </a:r>
          </a:p>
          <a:p>
            <a:pPr marL="626111" lvl="1" indent="-313055" algn="just">
              <a:lnSpc>
                <a:spcPts val="4727"/>
              </a:lnSpc>
              <a:buFont typeface="Arial"/>
              <a:buChar char="•"/>
            </a:pPr>
            <a:r>
              <a:rPr lang="en-US" sz="2900">
                <a:solidFill>
                  <a:srgbClr val="000000"/>
                </a:solidFill>
                <a:latin typeface="Raleway 1"/>
              </a:rPr>
              <a:t>Each decision tree in the Random Forest is trained independently on a random subset of the training data and a random subset of the features</a:t>
            </a:r>
          </a:p>
        </p:txBody>
      </p:sp>
      <p:sp>
        <p:nvSpPr>
          <p:cNvPr id="8" name="TextBox 8"/>
          <p:cNvSpPr txBox="1"/>
          <p:nvPr/>
        </p:nvSpPr>
        <p:spPr>
          <a:xfrm>
            <a:off x="4876573" y="301053"/>
            <a:ext cx="13411427"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Random Forest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692844" y="157655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524904" y="301053"/>
            <a:ext cx="7890162"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ea typeface="Eczar Bold"/>
              </a:rPr>
              <a:t>﻿Pros and Cons</a:t>
            </a:r>
          </a:p>
        </p:txBody>
      </p:sp>
      <p:sp>
        <p:nvSpPr>
          <p:cNvPr id="7" name="Freeform 7"/>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Freeform 8"/>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9" name="Freeform 9"/>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0" name="TextBox 10"/>
          <p:cNvSpPr txBox="1"/>
          <p:nvPr/>
        </p:nvSpPr>
        <p:spPr>
          <a:xfrm>
            <a:off x="692844" y="2030994"/>
            <a:ext cx="14648636" cy="7413307"/>
          </a:xfrm>
          <a:prstGeom prst="rect">
            <a:avLst/>
          </a:prstGeom>
        </p:spPr>
        <p:txBody>
          <a:bodyPr lIns="0" tIns="0" rIns="0" bIns="0" rtlCol="0" anchor="t">
            <a:spAutoFit/>
          </a:bodyPr>
          <a:lstStyle/>
          <a:p>
            <a:pPr algn="l">
              <a:lnSpc>
                <a:spcPts val="4890"/>
              </a:lnSpc>
            </a:pPr>
            <a:r>
              <a:rPr lang="en-US" sz="3000">
                <a:solidFill>
                  <a:srgbClr val="000000"/>
                </a:solidFill>
                <a:latin typeface="Raleway 1 Bold"/>
              </a:rPr>
              <a:t>Pros: </a:t>
            </a:r>
          </a:p>
          <a:p>
            <a:pPr marL="647700" lvl="1" indent="-323850" algn="l">
              <a:lnSpc>
                <a:spcPts val="4890"/>
              </a:lnSpc>
              <a:buFont typeface="Arial"/>
              <a:buChar char="•"/>
            </a:pPr>
            <a:r>
              <a:rPr lang="en-US" sz="3000">
                <a:solidFill>
                  <a:srgbClr val="000000"/>
                </a:solidFill>
                <a:latin typeface="Raleway 1"/>
              </a:rPr>
              <a:t>Random Forests are robust and versatile, capable of handling both classification and regression tasks.</a:t>
            </a:r>
          </a:p>
          <a:p>
            <a:pPr marL="647700" lvl="1" indent="-323850" algn="l">
              <a:lnSpc>
                <a:spcPts val="4890"/>
              </a:lnSpc>
              <a:buFont typeface="Arial"/>
              <a:buChar char="•"/>
            </a:pPr>
            <a:r>
              <a:rPr lang="en-US" sz="3000">
                <a:solidFill>
                  <a:srgbClr val="000000"/>
                </a:solidFill>
                <a:latin typeface="Raleway 1"/>
              </a:rPr>
              <a:t>They are less prone to overfitting compared to individual decision trees, thanks to ensemble averaging.</a:t>
            </a:r>
          </a:p>
          <a:p>
            <a:pPr marL="647700" lvl="1" indent="-323850" algn="l">
              <a:lnSpc>
                <a:spcPts val="4890"/>
              </a:lnSpc>
              <a:buFont typeface="Arial"/>
              <a:buChar char="•"/>
            </a:pPr>
            <a:r>
              <a:rPr lang="en-US" sz="3000">
                <a:solidFill>
                  <a:srgbClr val="000000"/>
                </a:solidFill>
                <a:latin typeface="Raleway 1"/>
              </a:rPr>
              <a:t>Random Forests provide feature importance scores, allowing insights into the relative significance of different features.</a:t>
            </a:r>
          </a:p>
          <a:p>
            <a:pPr algn="l">
              <a:lnSpc>
                <a:spcPts val="4890"/>
              </a:lnSpc>
            </a:pPr>
            <a:r>
              <a:rPr lang="en-US" sz="3000">
                <a:solidFill>
                  <a:srgbClr val="000000"/>
                </a:solidFill>
                <a:latin typeface="Raleway 1 Bold"/>
              </a:rPr>
              <a:t>Cons:</a:t>
            </a:r>
          </a:p>
          <a:p>
            <a:pPr marL="647700" lvl="1" indent="-323850" algn="l">
              <a:lnSpc>
                <a:spcPts val="4890"/>
              </a:lnSpc>
              <a:buFont typeface="Arial"/>
              <a:buChar char="•"/>
            </a:pPr>
            <a:r>
              <a:rPr lang="en-US" sz="3000">
                <a:solidFill>
                  <a:srgbClr val="000000"/>
                </a:solidFill>
                <a:latin typeface="Raleway 1"/>
              </a:rPr>
              <a:t> Random Forests can be computationally expensive and memory-intensive, especially for large datasets with many features.</a:t>
            </a:r>
          </a:p>
          <a:p>
            <a:pPr marL="647700" lvl="1" indent="-323850" algn="l">
              <a:lnSpc>
                <a:spcPts val="4890"/>
              </a:lnSpc>
              <a:buFont typeface="Arial"/>
              <a:buChar char="•"/>
            </a:pPr>
            <a:r>
              <a:rPr lang="en-US" sz="3000">
                <a:solidFill>
                  <a:srgbClr val="000000"/>
                </a:solidFill>
                <a:latin typeface="Raleway 1"/>
              </a:rPr>
              <a:t>They may lack interpretability compared to simpler models like logistic regression.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Freeform 9"/>
          <p:cNvSpPr/>
          <p:nvPr/>
        </p:nvSpPr>
        <p:spPr>
          <a:xfrm>
            <a:off x="5198919" y="1218348"/>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0" y="1279671"/>
            <a:ext cx="8342234" cy="9029395"/>
          </a:xfrm>
          <a:custGeom>
            <a:avLst/>
            <a:gdLst/>
            <a:ahLst/>
            <a:cxnLst/>
            <a:rect l="l" t="t" r="r" b="b"/>
            <a:pathLst>
              <a:path w="8342234" h="9029395">
                <a:moveTo>
                  <a:pt x="0" y="0"/>
                </a:moveTo>
                <a:lnTo>
                  <a:pt x="8342234" y="0"/>
                </a:lnTo>
                <a:lnTo>
                  <a:pt x="8342234" y="9029395"/>
                </a:lnTo>
                <a:lnTo>
                  <a:pt x="0" y="9029395"/>
                </a:lnTo>
                <a:lnTo>
                  <a:pt x="0" y="0"/>
                </a:lnTo>
                <a:close/>
              </a:path>
            </a:pathLst>
          </a:custGeom>
          <a:blipFill>
            <a:blip r:embed="rId9"/>
            <a:stretch>
              <a:fillRect l="-535" r="-535"/>
            </a:stretch>
          </a:blipFill>
        </p:spPr>
      </p:sp>
      <p:sp>
        <p:nvSpPr>
          <p:cNvPr id="11" name="TextBox 11"/>
          <p:cNvSpPr txBox="1"/>
          <p:nvPr/>
        </p:nvSpPr>
        <p:spPr>
          <a:xfrm>
            <a:off x="5037746" y="-57150"/>
            <a:ext cx="7890162"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ea typeface="Eczar Bold"/>
              </a:rPr>
              <a:t>﻿Work Flow</a:t>
            </a:r>
          </a:p>
        </p:txBody>
      </p:sp>
      <p:sp>
        <p:nvSpPr>
          <p:cNvPr id="12" name="TextBox 12"/>
          <p:cNvSpPr txBox="1"/>
          <p:nvPr/>
        </p:nvSpPr>
        <p:spPr>
          <a:xfrm>
            <a:off x="8604001" y="2530524"/>
            <a:ext cx="8970159" cy="5413756"/>
          </a:xfrm>
          <a:prstGeom prst="rect">
            <a:avLst/>
          </a:prstGeom>
        </p:spPr>
        <p:txBody>
          <a:bodyPr lIns="0" tIns="0" rIns="0" bIns="0" rtlCol="0" anchor="t">
            <a:spAutoFit/>
          </a:bodyPr>
          <a:lstStyle/>
          <a:p>
            <a:pPr marL="626111" lvl="1" indent="-313055" algn="l">
              <a:lnSpc>
                <a:spcPts val="4727"/>
              </a:lnSpc>
              <a:buFont typeface="Arial"/>
              <a:buChar char="•"/>
            </a:pPr>
            <a:r>
              <a:rPr lang="en-US" sz="2900">
                <a:solidFill>
                  <a:srgbClr val="000000"/>
                </a:solidFill>
                <a:latin typeface="Raleway 2"/>
              </a:rPr>
              <a:t>User will first login on the website with either student or employee privilages.</a:t>
            </a:r>
          </a:p>
          <a:p>
            <a:pPr marL="626111" lvl="1" indent="-313055" algn="l">
              <a:lnSpc>
                <a:spcPts val="4727"/>
              </a:lnSpc>
              <a:buFont typeface="Arial"/>
              <a:buChar char="•"/>
            </a:pPr>
            <a:r>
              <a:rPr lang="en-US" sz="2900">
                <a:solidFill>
                  <a:srgbClr val="000000"/>
                </a:solidFill>
                <a:latin typeface="Raleway 2"/>
              </a:rPr>
              <a:t>If user enters as student then he/she can predict the placement.</a:t>
            </a:r>
          </a:p>
          <a:p>
            <a:pPr marL="626111" lvl="1" indent="-313055" algn="l">
              <a:lnSpc>
                <a:spcPts val="4727"/>
              </a:lnSpc>
              <a:buFont typeface="Arial"/>
              <a:buChar char="•"/>
            </a:pPr>
            <a:r>
              <a:rPr lang="en-US" sz="2900">
                <a:solidFill>
                  <a:srgbClr val="000000"/>
                </a:solidFill>
                <a:latin typeface="Raleway 2"/>
              </a:rPr>
              <a:t>And if user enters as an employee then he/she can predict the possibility of being terminated from the job</a:t>
            </a:r>
          </a:p>
          <a:p>
            <a:pPr marL="626111" lvl="1" indent="-313055" algn="l">
              <a:lnSpc>
                <a:spcPts val="4727"/>
              </a:lnSpc>
              <a:buFont typeface="Arial"/>
              <a:buChar char="•"/>
            </a:pPr>
            <a:r>
              <a:rPr lang="en-US" sz="2900">
                <a:solidFill>
                  <a:srgbClr val="000000"/>
                </a:solidFill>
                <a:latin typeface="Raleway 2"/>
              </a:rPr>
              <a:t>And then recommended courses or job will be suggested to him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1757550" y="2429383"/>
            <a:ext cx="15290087" cy="8014779"/>
          </a:xfrm>
          <a:prstGeom prst="rect">
            <a:avLst/>
          </a:prstGeom>
        </p:spPr>
        <p:txBody>
          <a:bodyPr lIns="0" tIns="0" rIns="0" bIns="0" rtlCol="0" anchor="t">
            <a:spAutoFit/>
          </a:bodyPr>
          <a:lstStyle/>
          <a:p>
            <a:pPr marL="604521" lvl="1" indent="-302261" algn="just">
              <a:lnSpc>
                <a:spcPts val="4564"/>
              </a:lnSpc>
              <a:buFont typeface="Arial"/>
              <a:buChar char="•"/>
            </a:pPr>
            <a:r>
              <a:rPr lang="en-US" sz="2800">
                <a:solidFill>
                  <a:srgbClr val="000000"/>
                </a:solidFill>
                <a:latin typeface="Raleway 2"/>
              </a:rPr>
              <a:t>This machine learning project predicts employee termination and student placement using academic performance, project accomplishments, and work history data. </a:t>
            </a:r>
          </a:p>
          <a:p>
            <a:pPr algn="just">
              <a:lnSpc>
                <a:spcPts val="4564"/>
              </a:lnSpc>
            </a:pPr>
            <a:endParaRPr lang="en-US" sz="2800">
              <a:solidFill>
                <a:srgbClr val="000000"/>
              </a:solidFill>
              <a:latin typeface="Raleway 2"/>
            </a:endParaRPr>
          </a:p>
          <a:p>
            <a:pPr marL="604521" lvl="1" indent="-302261" algn="just">
              <a:lnSpc>
                <a:spcPts val="4564"/>
              </a:lnSpc>
              <a:buFont typeface="Arial"/>
              <a:buChar char="•"/>
            </a:pPr>
            <a:r>
              <a:rPr lang="en-US" sz="2800">
                <a:solidFill>
                  <a:srgbClr val="000000"/>
                </a:solidFill>
                <a:latin typeface="Raleway 2"/>
              </a:rPr>
              <a:t>Employing advanced algorithms, it provides precise forecasts and personalized recommendations. Students with lower placement prospects are referred to an ed-tech platform with tailored study resources to enhance employability. </a:t>
            </a:r>
          </a:p>
          <a:p>
            <a:pPr algn="just">
              <a:lnSpc>
                <a:spcPts val="4564"/>
              </a:lnSpc>
            </a:pPr>
            <a:endParaRPr lang="en-US" sz="2800">
              <a:solidFill>
                <a:srgbClr val="000000"/>
              </a:solidFill>
              <a:latin typeface="Raleway 2"/>
            </a:endParaRPr>
          </a:p>
          <a:p>
            <a:pPr marL="604521" lvl="1" indent="-302261" algn="just">
              <a:lnSpc>
                <a:spcPts val="4564"/>
              </a:lnSpc>
              <a:buFont typeface="Arial"/>
              <a:buChar char="•"/>
            </a:pPr>
            <a:r>
              <a:rPr lang="en-US" sz="2800">
                <a:solidFill>
                  <a:srgbClr val="000000"/>
                </a:solidFill>
                <a:latin typeface="Raleway 2"/>
              </a:rPr>
              <a:t>For employees, the project predicts layoff risks, enabling organizations to take proactive measures. At-risk employees are also referred to the ed-tech platform for professional development. This approach fosters continuous learning and career advancement, supporting a dynamic professional and educational ecosystem.</a:t>
            </a:r>
          </a:p>
          <a:p>
            <a:pPr algn="just">
              <a:lnSpc>
                <a:spcPts val="4564"/>
              </a:lnSpc>
            </a:pPr>
            <a:endParaRPr lang="en-US" sz="2800">
              <a:solidFill>
                <a:srgbClr val="000000"/>
              </a:solidFill>
              <a:latin typeface="Raleway 2"/>
            </a:endParaRPr>
          </a:p>
          <a:p>
            <a:pPr algn="just">
              <a:lnSpc>
                <a:spcPts val="4564"/>
              </a:lnSpc>
            </a:pPr>
            <a:endParaRPr lang="en-US" sz="2800">
              <a:solidFill>
                <a:srgbClr val="000000"/>
              </a:solidFill>
              <a:latin typeface="Raleway 2"/>
            </a:endParaRPr>
          </a:p>
          <a:p>
            <a:pPr algn="just">
              <a:lnSpc>
                <a:spcPts val="4564"/>
              </a:lnSpc>
            </a:pPr>
            <a:endParaRPr lang="en-US" sz="2800">
              <a:solidFill>
                <a:srgbClr val="000000"/>
              </a:solidFill>
              <a:latin typeface="Raleway 2"/>
            </a:endParaRPr>
          </a:p>
        </p:txBody>
      </p:sp>
      <p:sp>
        <p:nvSpPr>
          <p:cNvPr id="10" name="Freeform 10"/>
          <p:cNvSpPr/>
          <p:nvPr/>
        </p:nvSpPr>
        <p:spPr>
          <a:xfrm>
            <a:off x="5346508" y="1771425"/>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5198919" y="548296"/>
            <a:ext cx="7890162"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ea typeface="Eczar Bold"/>
              </a:rPr>
              <a:t>﻿Abstract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445448" y="2540049"/>
            <a:ext cx="11688915" cy="4922520"/>
          </a:xfrm>
          <a:prstGeom prst="rect">
            <a:avLst/>
          </a:prstGeom>
        </p:spPr>
        <p:txBody>
          <a:bodyPr lIns="0" tIns="0" rIns="0" bIns="0" rtlCol="0" anchor="t">
            <a:spAutoFit/>
          </a:bodyPr>
          <a:lstStyle/>
          <a:p>
            <a:pPr algn="just">
              <a:lnSpc>
                <a:spcPts val="4890"/>
              </a:lnSpc>
            </a:pPr>
            <a:r>
              <a:rPr lang="en-US" sz="3000">
                <a:solidFill>
                  <a:srgbClr val="000000"/>
                </a:solidFill>
                <a:latin typeface="Raleway 1"/>
              </a:rPr>
              <a:t>Management System comprises of two modules:</a:t>
            </a:r>
          </a:p>
          <a:p>
            <a:pPr marL="647700" lvl="1" indent="-323850" algn="just">
              <a:lnSpc>
                <a:spcPts val="4890"/>
              </a:lnSpc>
              <a:buFont typeface="Arial"/>
              <a:buChar char="•"/>
            </a:pPr>
            <a:r>
              <a:rPr lang="en-US" sz="3000">
                <a:solidFill>
                  <a:srgbClr val="000000"/>
                </a:solidFill>
                <a:latin typeface="Raleway 1 Bold"/>
              </a:rPr>
              <a:t>Web Application</a:t>
            </a:r>
            <a:r>
              <a:rPr lang="en-US" sz="3000">
                <a:solidFill>
                  <a:srgbClr val="000000"/>
                </a:solidFill>
                <a:latin typeface="Raleway 1"/>
              </a:rPr>
              <a:t> - The web application developed for the Get-Hired project serves as an advanced ed-tech service platform, offering personalized career recommendations and seamless interaction for both students and professionals.</a:t>
            </a:r>
          </a:p>
          <a:p>
            <a:pPr marL="647700" lvl="1" indent="-323850" algn="just">
              <a:lnSpc>
                <a:spcPts val="4890"/>
              </a:lnSpc>
              <a:buFont typeface="Arial"/>
              <a:buChar char="•"/>
            </a:pPr>
            <a:r>
              <a:rPr lang="en-US" sz="3000">
                <a:solidFill>
                  <a:srgbClr val="000000"/>
                </a:solidFill>
                <a:latin typeface="Raleway 1 Bold"/>
              </a:rPr>
              <a:t>Job Scraper</a:t>
            </a:r>
            <a:r>
              <a:rPr lang="en-US" sz="3000">
                <a:solidFill>
                  <a:srgbClr val="000000"/>
                </a:solidFill>
                <a:latin typeface="Raleway 1"/>
              </a:rPr>
              <a:t> - It involves using Selenium's automation capabilities to navigate through web pages, interact with elements, and extract desired information </a:t>
            </a:r>
          </a:p>
        </p:txBody>
      </p:sp>
      <p:sp>
        <p:nvSpPr>
          <p:cNvPr id="10" name="Freeform 10"/>
          <p:cNvSpPr/>
          <p:nvPr/>
        </p:nvSpPr>
        <p:spPr>
          <a:xfrm>
            <a:off x="3656096" y="1721776"/>
            <a:ext cx="11084228" cy="172294"/>
          </a:xfrm>
          <a:custGeom>
            <a:avLst/>
            <a:gdLst/>
            <a:ahLst/>
            <a:cxnLst/>
            <a:rect l="l" t="t" r="r" b="b"/>
            <a:pathLst>
              <a:path w="11084228" h="172294">
                <a:moveTo>
                  <a:pt x="0" y="0"/>
                </a:moveTo>
                <a:lnTo>
                  <a:pt x="11084227" y="0"/>
                </a:lnTo>
                <a:lnTo>
                  <a:pt x="11084227" y="172294"/>
                </a:lnTo>
                <a:lnTo>
                  <a:pt x="0" y="1722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3299542" y="301053"/>
            <a:ext cx="11743660"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Management 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2580975" y="2540049"/>
            <a:ext cx="13231984" cy="6165533"/>
          </a:xfrm>
          <a:prstGeom prst="rect">
            <a:avLst/>
          </a:prstGeom>
        </p:spPr>
        <p:txBody>
          <a:bodyPr lIns="0" tIns="0" rIns="0" bIns="0" rtlCol="0" anchor="t">
            <a:spAutoFit/>
          </a:bodyPr>
          <a:lstStyle/>
          <a:p>
            <a:pPr marL="647700" lvl="1" indent="-323850" algn="just">
              <a:lnSpc>
                <a:spcPts val="4890"/>
              </a:lnSpc>
              <a:buFont typeface="Arial"/>
              <a:buChar char="•"/>
            </a:pPr>
            <a:r>
              <a:rPr lang="en-US" sz="3000">
                <a:solidFill>
                  <a:srgbClr val="000000"/>
                </a:solidFill>
                <a:latin typeface="Raleway 1"/>
              </a:rPr>
              <a:t>It is constructed using the MERN stack, a robust technology stack that includes MongoDB for the database, Express.js for the backend, React.js for the front end, and Node.js for server-side operations. This choice of technology ensures a scalable, responsive, and modern web application.</a:t>
            </a:r>
          </a:p>
          <a:p>
            <a:pPr marL="647700" lvl="1" indent="-323850" algn="just">
              <a:lnSpc>
                <a:spcPts val="4890"/>
              </a:lnSpc>
              <a:buFont typeface="Arial"/>
              <a:buChar char="•"/>
            </a:pPr>
            <a:r>
              <a:rPr lang="en-US" sz="3000">
                <a:solidFill>
                  <a:srgbClr val="000000"/>
                </a:solidFill>
                <a:latin typeface="Raleway 1"/>
              </a:rPr>
              <a:t>For students, the platform provides a user-friendly interface to explore various career options based on their skills, interests, and educational background.</a:t>
            </a:r>
          </a:p>
          <a:p>
            <a:pPr marL="647700" lvl="1" indent="-323850" algn="just">
              <a:lnSpc>
                <a:spcPts val="4890"/>
              </a:lnSpc>
              <a:buFont typeface="Arial"/>
              <a:buChar char="•"/>
            </a:pPr>
            <a:r>
              <a:rPr lang="en-US" sz="3000">
                <a:solidFill>
                  <a:srgbClr val="000000"/>
                </a:solidFill>
                <a:latin typeface="Raleway 1"/>
              </a:rPr>
              <a:t>Professionals can also benefit from the platform by using it to assess their layoff chances and explore new job opportunities.</a:t>
            </a:r>
          </a:p>
        </p:txBody>
      </p:sp>
      <p:sp>
        <p:nvSpPr>
          <p:cNvPr id="10" name="Freeform 10"/>
          <p:cNvSpPr/>
          <p:nvPr/>
        </p:nvSpPr>
        <p:spPr>
          <a:xfrm>
            <a:off x="3656096" y="1721776"/>
            <a:ext cx="11084228" cy="172294"/>
          </a:xfrm>
          <a:custGeom>
            <a:avLst/>
            <a:gdLst/>
            <a:ahLst/>
            <a:cxnLst/>
            <a:rect l="l" t="t" r="r" b="b"/>
            <a:pathLst>
              <a:path w="11084228" h="172294">
                <a:moveTo>
                  <a:pt x="0" y="0"/>
                </a:moveTo>
                <a:lnTo>
                  <a:pt x="11084227" y="0"/>
                </a:lnTo>
                <a:lnTo>
                  <a:pt x="11084227" y="172294"/>
                </a:lnTo>
                <a:lnTo>
                  <a:pt x="0" y="1722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3299542" y="301053"/>
            <a:ext cx="11743660"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Web Application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950219">
            <a:off x="13309926" y="-1168306"/>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sp>
      <p:sp>
        <p:nvSpPr>
          <p:cNvPr id="3" name="Freeform 3"/>
          <p:cNvSpPr/>
          <p:nvPr/>
        </p:nvSpPr>
        <p:spPr>
          <a:xfrm rot="5400000">
            <a:off x="-1814322" y="-1727473"/>
            <a:ext cx="6811586" cy="6124751"/>
          </a:xfrm>
          <a:custGeom>
            <a:avLst/>
            <a:gdLst/>
            <a:ahLst/>
            <a:cxnLst/>
            <a:rect l="l" t="t" r="r" b="b"/>
            <a:pathLst>
              <a:path w="6811586" h="6124751">
                <a:moveTo>
                  <a:pt x="0" y="0"/>
                </a:moveTo>
                <a:lnTo>
                  <a:pt x="6811587" y="0"/>
                </a:lnTo>
                <a:lnTo>
                  <a:pt x="6811587" y="6124751"/>
                </a:lnTo>
                <a:lnTo>
                  <a:pt x="0" y="6124751"/>
                </a:lnTo>
                <a:lnTo>
                  <a:pt x="0" y="0"/>
                </a:lnTo>
                <a:close/>
              </a:path>
            </a:pathLst>
          </a:custGeom>
          <a:blipFill>
            <a:blip r:embed="rId2"/>
            <a:stretch>
              <a:fillRect/>
            </a:stretch>
          </a:blipFill>
        </p:spPr>
      </p:sp>
      <p:sp>
        <p:nvSpPr>
          <p:cNvPr id="4" name="Freeform 4"/>
          <p:cNvSpPr/>
          <p:nvPr/>
        </p:nvSpPr>
        <p:spPr>
          <a:xfrm rot="-10800000">
            <a:off x="-348317" y="-2520680"/>
            <a:ext cx="18694406" cy="4605433"/>
          </a:xfrm>
          <a:custGeom>
            <a:avLst/>
            <a:gdLst/>
            <a:ahLst/>
            <a:cxnLst/>
            <a:rect l="l" t="t" r="r" b="b"/>
            <a:pathLst>
              <a:path w="18694406" h="4605433">
                <a:moveTo>
                  <a:pt x="0" y="0"/>
                </a:moveTo>
                <a:lnTo>
                  <a:pt x="18694407" y="0"/>
                </a:lnTo>
                <a:lnTo>
                  <a:pt x="18694407" y="4605433"/>
                </a:lnTo>
                <a:lnTo>
                  <a:pt x="0" y="4605433"/>
                </a:lnTo>
                <a:lnTo>
                  <a:pt x="0" y="0"/>
                </a:lnTo>
                <a:close/>
              </a:path>
            </a:pathLst>
          </a:custGeom>
          <a:blipFill>
            <a:blip r:embed="rId3"/>
            <a:stretch>
              <a:fillRect t="-7590" b="-7590"/>
            </a:stretch>
          </a:blipFill>
        </p:spPr>
      </p:sp>
      <p:sp>
        <p:nvSpPr>
          <p:cNvPr id="5" name="Freeform 5"/>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sp>
      <p:sp>
        <p:nvSpPr>
          <p:cNvPr id="6" name="Freeform 6"/>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sp>
      <p:sp>
        <p:nvSpPr>
          <p:cNvPr id="8" name="Freeform 8"/>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670479" y="2770315"/>
            <a:ext cx="12656816" cy="4115348"/>
          </a:xfrm>
          <a:custGeom>
            <a:avLst/>
            <a:gdLst/>
            <a:ahLst/>
            <a:cxnLst/>
            <a:rect l="l" t="t" r="r" b="b"/>
            <a:pathLst>
              <a:path w="12656816" h="4115348">
                <a:moveTo>
                  <a:pt x="0" y="0"/>
                </a:moveTo>
                <a:lnTo>
                  <a:pt x="12656815" y="0"/>
                </a:lnTo>
                <a:lnTo>
                  <a:pt x="12656815" y="4115348"/>
                </a:lnTo>
                <a:lnTo>
                  <a:pt x="0" y="4115348"/>
                </a:lnTo>
                <a:lnTo>
                  <a:pt x="0" y="0"/>
                </a:lnTo>
                <a:close/>
              </a:path>
            </a:pathLst>
          </a:custGeom>
          <a:blipFill>
            <a:blip r:embed="rId6"/>
            <a:stretch>
              <a:fillRect/>
            </a:stretch>
          </a:blipFill>
          <a:ln w="19050" cap="sq">
            <a:solidFill>
              <a:srgbClr val="000000"/>
            </a:solidFill>
            <a:prstDash val="solid"/>
            <a:miter/>
          </a:ln>
        </p:spPr>
      </p:sp>
      <p:sp>
        <p:nvSpPr>
          <p:cNvPr id="10" name="TextBox 10"/>
          <p:cNvSpPr txBox="1"/>
          <p:nvPr/>
        </p:nvSpPr>
        <p:spPr>
          <a:xfrm>
            <a:off x="3324469" y="288721"/>
            <a:ext cx="11743660" cy="2215132"/>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Web Application</a:t>
            </a:r>
          </a:p>
          <a:p>
            <a:pPr algn="ctr">
              <a:lnSpc>
                <a:spcPts val="6350"/>
              </a:lnSpc>
            </a:pPr>
            <a:r>
              <a:rPr lang="en-US" sz="5000">
                <a:solidFill>
                  <a:srgbClr val="273384"/>
                </a:solidFill>
                <a:latin typeface="Eczar Bold"/>
              </a:rPr>
              <a:t>System Architecture</a:t>
            </a:r>
          </a:p>
        </p:txBody>
      </p:sp>
      <p:sp>
        <p:nvSpPr>
          <p:cNvPr id="11" name="TextBox 11"/>
          <p:cNvSpPr txBox="1"/>
          <p:nvPr/>
        </p:nvSpPr>
        <p:spPr>
          <a:xfrm>
            <a:off x="3943069" y="7161888"/>
            <a:ext cx="2993903" cy="2873312"/>
          </a:xfrm>
          <a:prstGeom prst="rect">
            <a:avLst/>
          </a:prstGeom>
        </p:spPr>
        <p:txBody>
          <a:bodyPr lIns="0" tIns="0" rIns="0" bIns="0" rtlCol="0" anchor="t">
            <a:spAutoFit/>
          </a:bodyPr>
          <a:lstStyle/>
          <a:p>
            <a:pPr algn="just">
              <a:lnSpc>
                <a:spcPts val="5215"/>
              </a:lnSpc>
            </a:pPr>
            <a:r>
              <a:rPr lang="en-US" sz="3199">
                <a:solidFill>
                  <a:srgbClr val="000000"/>
                </a:solidFill>
                <a:latin typeface="Raleway 1 Bold"/>
              </a:rPr>
              <a:t>Frontend:</a:t>
            </a:r>
          </a:p>
          <a:p>
            <a:pPr marL="539749" lvl="1" indent="-269875" algn="just">
              <a:lnSpc>
                <a:spcPts val="4074"/>
              </a:lnSpc>
              <a:buFont typeface="Arial"/>
              <a:buChar char="•"/>
            </a:pPr>
            <a:r>
              <a:rPr lang="en-US" sz="2499">
                <a:solidFill>
                  <a:srgbClr val="000000"/>
                </a:solidFill>
                <a:latin typeface="Raleway 1"/>
              </a:rPr>
              <a:t>For Students</a:t>
            </a:r>
          </a:p>
          <a:p>
            <a:pPr marL="539749" lvl="1" indent="-269875" algn="just">
              <a:lnSpc>
                <a:spcPts val="4074"/>
              </a:lnSpc>
              <a:buFont typeface="Arial"/>
              <a:buChar char="•"/>
            </a:pPr>
            <a:r>
              <a:rPr lang="en-US" sz="2499">
                <a:solidFill>
                  <a:srgbClr val="000000"/>
                </a:solidFill>
                <a:latin typeface="Raleway 1"/>
              </a:rPr>
              <a:t>For Employees</a:t>
            </a:r>
          </a:p>
          <a:p>
            <a:pPr algn="just">
              <a:lnSpc>
                <a:spcPts val="5216"/>
              </a:lnSpc>
            </a:pPr>
            <a:r>
              <a:rPr lang="en-US" sz="3200">
                <a:solidFill>
                  <a:srgbClr val="000000"/>
                </a:solidFill>
                <a:latin typeface="Raleway 1 Bold"/>
              </a:rPr>
              <a:t>Backend</a:t>
            </a:r>
          </a:p>
          <a:p>
            <a:pPr algn="just">
              <a:lnSpc>
                <a:spcPts val="4074"/>
              </a:lnSpc>
            </a:pPr>
            <a:endParaRPr lang="en-US" sz="3200">
              <a:solidFill>
                <a:srgbClr val="000000"/>
              </a:solidFill>
              <a:latin typeface="Raleway 1 Bold"/>
            </a:endParaRPr>
          </a:p>
        </p:txBody>
      </p:sp>
      <p:sp>
        <p:nvSpPr>
          <p:cNvPr id="12" name="Freeform 12"/>
          <p:cNvSpPr/>
          <p:nvPr/>
        </p:nvSpPr>
        <p:spPr>
          <a:xfrm>
            <a:off x="-3189604" y="59945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sp>
      <p:sp>
        <p:nvSpPr>
          <p:cNvPr id="13" name="Freeform 13"/>
          <p:cNvSpPr/>
          <p:nvPr/>
        </p:nvSpPr>
        <p:spPr>
          <a:xfrm rot="-7038826">
            <a:off x="-2577219" y="31673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2387424">
            <a:off x="-1491319" y="5875133"/>
            <a:ext cx="7401497" cy="7985902"/>
          </a:xfrm>
          <a:custGeom>
            <a:avLst/>
            <a:gdLst/>
            <a:ahLst/>
            <a:cxnLst/>
            <a:rect l="l" t="t" r="r" b="b"/>
            <a:pathLst>
              <a:path w="7401497" h="7985902">
                <a:moveTo>
                  <a:pt x="0" y="0"/>
                </a:moveTo>
                <a:lnTo>
                  <a:pt x="7401497" y="0"/>
                </a:lnTo>
                <a:lnTo>
                  <a:pt x="7401497" y="7985901"/>
                </a:lnTo>
                <a:lnTo>
                  <a:pt x="0" y="7985901"/>
                </a:lnTo>
                <a:lnTo>
                  <a:pt x="0" y="0"/>
                </a:lnTo>
                <a:close/>
              </a:path>
            </a:pathLst>
          </a:custGeom>
          <a:blipFill>
            <a:blip r:embed="rId7"/>
            <a:stretch>
              <a:fillRect t="-3051"/>
            </a:stretch>
          </a:blipFill>
        </p:spPr>
      </p:sp>
      <p:sp>
        <p:nvSpPr>
          <p:cNvPr id="15" name="Freeform 15"/>
          <p:cNvSpPr/>
          <p:nvPr/>
        </p:nvSpPr>
        <p:spPr>
          <a:xfrm>
            <a:off x="14005907" y="59945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sp>
      <p:sp>
        <p:nvSpPr>
          <p:cNvPr id="16" name="Freeform 16"/>
          <p:cNvSpPr/>
          <p:nvPr/>
        </p:nvSpPr>
        <p:spPr>
          <a:xfrm rot="-7038826">
            <a:off x="16432631" y="39371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rot="-2387424">
            <a:off x="11987083" y="57367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7"/>
            <a:stretch>
              <a:fillRect t="-3051"/>
            </a:stretch>
          </a:blipFill>
        </p:spPr>
      </p:sp>
      <p:sp>
        <p:nvSpPr>
          <p:cNvPr id="18" name="TextBox 18"/>
          <p:cNvSpPr txBox="1"/>
          <p:nvPr/>
        </p:nvSpPr>
        <p:spPr>
          <a:xfrm>
            <a:off x="8555873" y="7138019"/>
            <a:ext cx="6771421" cy="2339848"/>
          </a:xfrm>
          <a:prstGeom prst="rect">
            <a:avLst/>
          </a:prstGeom>
        </p:spPr>
        <p:txBody>
          <a:bodyPr lIns="0" tIns="0" rIns="0" bIns="0" rtlCol="0" anchor="t">
            <a:spAutoFit/>
          </a:bodyPr>
          <a:lstStyle/>
          <a:p>
            <a:pPr algn="just">
              <a:lnSpc>
                <a:spcPts val="5216"/>
              </a:lnSpc>
            </a:pPr>
            <a:r>
              <a:rPr lang="en-US" sz="3200">
                <a:solidFill>
                  <a:srgbClr val="000000"/>
                </a:solidFill>
                <a:latin typeface="Raleway 1 Bold"/>
              </a:rPr>
              <a:t>Authentication and Authorization</a:t>
            </a:r>
          </a:p>
          <a:p>
            <a:pPr marL="539749" lvl="1" indent="-269875" algn="just">
              <a:lnSpc>
                <a:spcPts val="4074"/>
              </a:lnSpc>
              <a:buFont typeface="Arial"/>
              <a:buChar char="•"/>
            </a:pPr>
            <a:r>
              <a:rPr lang="en-US" sz="2499">
                <a:solidFill>
                  <a:srgbClr val="000000"/>
                </a:solidFill>
                <a:latin typeface="Raleway 1"/>
              </a:rPr>
              <a:t>User Roles</a:t>
            </a:r>
          </a:p>
          <a:p>
            <a:pPr marL="539749" lvl="1" indent="-269875" algn="just">
              <a:lnSpc>
                <a:spcPts val="4074"/>
              </a:lnSpc>
              <a:buFont typeface="Arial"/>
              <a:buChar char="•"/>
            </a:pPr>
            <a:r>
              <a:rPr lang="en-US" sz="2499">
                <a:solidFill>
                  <a:srgbClr val="000000"/>
                </a:solidFill>
                <a:latin typeface="Raleway 1"/>
              </a:rPr>
              <a:t>User Authentication using OTP</a:t>
            </a:r>
          </a:p>
          <a:p>
            <a:pPr algn="just">
              <a:lnSpc>
                <a:spcPts val="5216"/>
              </a:lnSpc>
            </a:pPr>
            <a:r>
              <a:rPr lang="en-US" sz="3200">
                <a:solidFill>
                  <a:srgbClr val="000000"/>
                </a:solidFill>
                <a:latin typeface="Raleway 1 Bold"/>
              </a:rPr>
              <a:t>Cloud Based User Management</a:t>
            </a:r>
          </a:p>
        </p:txBody>
      </p:sp>
      <p:sp>
        <p:nvSpPr>
          <p:cNvPr id="19" name="Freeform 19"/>
          <p:cNvSpPr/>
          <p:nvPr/>
        </p:nvSpPr>
        <p:spPr>
          <a:xfrm>
            <a:off x="3654185" y="2417706"/>
            <a:ext cx="11084228" cy="172294"/>
          </a:xfrm>
          <a:custGeom>
            <a:avLst/>
            <a:gdLst/>
            <a:ahLst/>
            <a:cxnLst/>
            <a:rect l="l" t="t" r="r" b="b"/>
            <a:pathLst>
              <a:path w="11084228" h="172294">
                <a:moveTo>
                  <a:pt x="0" y="0"/>
                </a:moveTo>
                <a:lnTo>
                  <a:pt x="11084228" y="0"/>
                </a:lnTo>
                <a:lnTo>
                  <a:pt x="11084228" y="172294"/>
                </a:lnTo>
                <a:lnTo>
                  <a:pt x="0" y="1722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618817">
            <a:off x="1916487" y="61722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3387699">
            <a:off x="9535571" y="545397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646524">
            <a:off x="3387476" y="-319075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5" name="Freeform 5"/>
          <p:cNvSpPr/>
          <p:nvPr/>
        </p:nvSpPr>
        <p:spPr>
          <a:xfrm rot="1593932">
            <a:off x="10501082" y="-219441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6" name="Freeform 6"/>
          <p:cNvSpPr/>
          <p:nvPr/>
        </p:nvSpPr>
        <p:spPr>
          <a:xfrm rot="1593932">
            <a:off x="-3209647" y="3766983"/>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7" name="Freeform 7"/>
          <p:cNvSpPr/>
          <p:nvPr/>
        </p:nvSpPr>
        <p:spPr>
          <a:xfrm rot="-4209697">
            <a:off x="-2874745" y="-78528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8" name="Freeform 8"/>
          <p:cNvSpPr/>
          <p:nvPr/>
        </p:nvSpPr>
        <p:spPr>
          <a:xfrm>
            <a:off x="2802267" y="1028700"/>
            <a:ext cx="12683465" cy="7566455"/>
          </a:xfrm>
          <a:custGeom>
            <a:avLst/>
            <a:gdLst/>
            <a:ahLst/>
            <a:cxnLst/>
            <a:rect l="l" t="t" r="r" b="b"/>
            <a:pathLst>
              <a:path w="12683465" h="7566455">
                <a:moveTo>
                  <a:pt x="0" y="0"/>
                </a:moveTo>
                <a:lnTo>
                  <a:pt x="12683466" y="0"/>
                </a:lnTo>
                <a:lnTo>
                  <a:pt x="12683466" y="7566455"/>
                </a:lnTo>
                <a:lnTo>
                  <a:pt x="0" y="7566455"/>
                </a:lnTo>
                <a:lnTo>
                  <a:pt x="0" y="0"/>
                </a:lnTo>
                <a:close/>
              </a:path>
            </a:pathLst>
          </a:custGeom>
          <a:blipFill>
            <a:blip r:embed="rId3"/>
            <a:stretch>
              <a:fillRect t="-3501" b="-3501"/>
            </a:stretch>
          </a:blipFill>
        </p:spPr>
      </p:sp>
      <p:sp>
        <p:nvSpPr>
          <p:cNvPr id="9" name="TextBox 9"/>
          <p:cNvSpPr txBox="1"/>
          <p:nvPr/>
        </p:nvSpPr>
        <p:spPr>
          <a:xfrm>
            <a:off x="7518985" y="8944872"/>
            <a:ext cx="3250030" cy="783432"/>
          </a:xfrm>
          <a:prstGeom prst="rect">
            <a:avLst/>
          </a:prstGeom>
        </p:spPr>
        <p:txBody>
          <a:bodyPr lIns="0" tIns="0" rIns="0" bIns="0" rtlCol="0" anchor="t">
            <a:spAutoFit/>
          </a:bodyPr>
          <a:lstStyle/>
          <a:p>
            <a:pPr marL="0" lvl="0" indent="0" algn="ctr">
              <a:lnSpc>
                <a:spcPts val="6476"/>
              </a:lnSpc>
              <a:spcBef>
                <a:spcPct val="0"/>
              </a:spcBef>
            </a:pPr>
            <a:r>
              <a:rPr lang="en-US" sz="4626">
                <a:solidFill>
                  <a:srgbClr val="000000"/>
                </a:solidFill>
                <a:latin typeface="Canva Sans Bold"/>
              </a:rPr>
              <a:t>Home Page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618817">
            <a:off x="1916487" y="61722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3387699">
            <a:off x="9535571" y="545397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646524">
            <a:off x="3387476" y="-319075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5" name="Freeform 5"/>
          <p:cNvSpPr/>
          <p:nvPr/>
        </p:nvSpPr>
        <p:spPr>
          <a:xfrm rot="1593932">
            <a:off x="10501082" y="-219441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6" name="Freeform 6"/>
          <p:cNvSpPr/>
          <p:nvPr/>
        </p:nvSpPr>
        <p:spPr>
          <a:xfrm rot="1593932">
            <a:off x="-3209647" y="3766983"/>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7" name="Freeform 7"/>
          <p:cNvSpPr/>
          <p:nvPr/>
        </p:nvSpPr>
        <p:spPr>
          <a:xfrm rot="-4209697">
            <a:off x="-2874745" y="-78528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8" name="Freeform 8"/>
          <p:cNvSpPr/>
          <p:nvPr/>
        </p:nvSpPr>
        <p:spPr>
          <a:xfrm>
            <a:off x="2775555" y="924044"/>
            <a:ext cx="12736891" cy="7516889"/>
          </a:xfrm>
          <a:custGeom>
            <a:avLst/>
            <a:gdLst/>
            <a:ahLst/>
            <a:cxnLst/>
            <a:rect l="l" t="t" r="r" b="b"/>
            <a:pathLst>
              <a:path w="12736891" h="7516889">
                <a:moveTo>
                  <a:pt x="0" y="0"/>
                </a:moveTo>
                <a:lnTo>
                  <a:pt x="12736890" y="0"/>
                </a:lnTo>
                <a:lnTo>
                  <a:pt x="12736890" y="7516889"/>
                </a:lnTo>
                <a:lnTo>
                  <a:pt x="0" y="7516889"/>
                </a:lnTo>
                <a:lnTo>
                  <a:pt x="0" y="0"/>
                </a:lnTo>
                <a:close/>
              </a:path>
            </a:pathLst>
          </a:custGeom>
          <a:blipFill>
            <a:blip r:embed="rId3"/>
            <a:stretch>
              <a:fillRect l="-2101" r="-2746"/>
            </a:stretch>
          </a:blipFill>
        </p:spPr>
      </p:sp>
      <p:sp>
        <p:nvSpPr>
          <p:cNvPr id="9" name="TextBox 9"/>
          <p:cNvSpPr txBox="1"/>
          <p:nvPr/>
        </p:nvSpPr>
        <p:spPr>
          <a:xfrm>
            <a:off x="7392112" y="8944872"/>
            <a:ext cx="3503775" cy="783432"/>
          </a:xfrm>
          <a:prstGeom prst="rect">
            <a:avLst/>
          </a:prstGeom>
        </p:spPr>
        <p:txBody>
          <a:bodyPr lIns="0" tIns="0" rIns="0" bIns="0" rtlCol="0" anchor="t">
            <a:spAutoFit/>
          </a:bodyPr>
          <a:lstStyle/>
          <a:p>
            <a:pPr marL="0" lvl="0" indent="0" algn="ctr">
              <a:lnSpc>
                <a:spcPts val="6476"/>
              </a:lnSpc>
              <a:spcBef>
                <a:spcPct val="0"/>
              </a:spcBef>
            </a:pPr>
            <a:r>
              <a:rPr lang="en-US" sz="4626">
                <a:solidFill>
                  <a:srgbClr val="000000"/>
                </a:solidFill>
                <a:latin typeface="Canva Sans Bold"/>
              </a:rPr>
              <a:t>Signup Page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618817">
            <a:off x="1916487" y="61722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3387699">
            <a:off x="9535571" y="545397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646524">
            <a:off x="3387476" y="-319075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5" name="Freeform 5"/>
          <p:cNvSpPr/>
          <p:nvPr/>
        </p:nvSpPr>
        <p:spPr>
          <a:xfrm rot="1593932">
            <a:off x="10501082" y="-219441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6" name="Freeform 6"/>
          <p:cNvSpPr/>
          <p:nvPr/>
        </p:nvSpPr>
        <p:spPr>
          <a:xfrm rot="1593932">
            <a:off x="-3209647" y="3766983"/>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7" name="Freeform 7"/>
          <p:cNvSpPr/>
          <p:nvPr/>
        </p:nvSpPr>
        <p:spPr>
          <a:xfrm rot="-4209697">
            <a:off x="-2874745" y="-78528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8" name="Freeform 8"/>
          <p:cNvSpPr/>
          <p:nvPr/>
        </p:nvSpPr>
        <p:spPr>
          <a:xfrm>
            <a:off x="2847209" y="745037"/>
            <a:ext cx="12660901" cy="7518252"/>
          </a:xfrm>
          <a:custGeom>
            <a:avLst/>
            <a:gdLst/>
            <a:ahLst/>
            <a:cxnLst/>
            <a:rect l="l" t="t" r="r" b="b"/>
            <a:pathLst>
              <a:path w="12660901" h="7518252">
                <a:moveTo>
                  <a:pt x="0" y="0"/>
                </a:moveTo>
                <a:lnTo>
                  <a:pt x="12660901" y="0"/>
                </a:lnTo>
                <a:lnTo>
                  <a:pt x="12660901" y="7518252"/>
                </a:lnTo>
                <a:lnTo>
                  <a:pt x="0" y="7518252"/>
                </a:lnTo>
                <a:lnTo>
                  <a:pt x="0" y="0"/>
                </a:lnTo>
                <a:close/>
              </a:path>
            </a:pathLst>
          </a:custGeom>
          <a:blipFill>
            <a:blip r:embed="rId3"/>
            <a:stretch>
              <a:fillRect l="-2748" r="-2748"/>
            </a:stretch>
          </a:blipFill>
        </p:spPr>
      </p:sp>
      <p:sp>
        <p:nvSpPr>
          <p:cNvPr id="9" name="TextBox 9"/>
          <p:cNvSpPr txBox="1"/>
          <p:nvPr/>
        </p:nvSpPr>
        <p:spPr>
          <a:xfrm>
            <a:off x="7591051" y="8944872"/>
            <a:ext cx="3105899" cy="783432"/>
          </a:xfrm>
          <a:prstGeom prst="rect">
            <a:avLst/>
          </a:prstGeom>
        </p:spPr>
        <p:txBody>
          <a:bodyPr lIns="0" tIns="0" rIns="0" bIns="0" rtlCol="0" anchor="t">
            <a:spAutoFit/>
          </a:bodyPr>
          <a:lstStyle/>
          <a:p>
            <a:pPr marL="0" lvl="0" indent="0" algn="ctr">
              <a:lnSpc>
                <a:spcPts val="6476"/>
              </a:lnSpc>
              <a:spcBef>
                <a:spcPct val="0"/>
              </a:spcBef>
            </a:pPr>
            <a:r>
              <a:rPr lang="en-US" sz="4626">
                <a:solidFill>
                  <a:srgbClr val="000000"/>
                </a:solidFill>
                <a:latin typeface="Canva Sans Bold"/>
              </a:rPr>
              <a:t>Login Page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618817">
            <a:off x="1916487" y="61722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3387699">
            <a:off x="9535571" y="545397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646524">
            <a:off x="3387476" y="-319075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5" name="Freeform 5"/>
          <p:cNvSpPr/>
          <p:nvPr/>
        </p:nvSpPr>
        <p:spPr>
          <a:xfrm rot="1593932">
            <a:off x="10501082" y="-219441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6" name="Freeform 6"/>
          <p:cNvSpPr/>
          <p:nvPr/>
        </p:nvSpPr>
        <p:spPr>
          <a:xfrm rot="1593932">
            <a:off x="-3209647" y="3766983"/>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7" name="Freeform 7"/>
          <p:cNvSpPr/>
          <p:nvPr/>
        </p:nvSpPr>
        <p:spPr>
          <a:xfrm rot="-4209697">
            <a:off x="-2874745" y="-78528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8" name="Freeform 8"/>
          <p:cNvSpPr/>
          <p:nvPr/>
        </p:nvSpPr>
        <p:spPr>
          <a:xfrm>
            <a:off x="2825152" y="924044"/>
            <a:ext cx="12637697" cy="7562258"/>
          </a:xfrm>
          <a:custGeom>
            <a:avLst/>
            <a:gdLst/>
            <a:ahLst/>
            <a:cxnLst/>
            <a:rect l="l" t="t" r="r" b="b"/>
            <a:pathLst>
              <a:path w="12637697" h="7562258">
                <a:moveTo>
                  <a:pt x="0" y="0"/>
                </a:moveTo>
                <a:lnTo>
                  <a:pt x="12637696" y="0"/>
                </a:lnTo>
                <a:lnTo>
                  <a:pt x="12637696" y="7562257"/>
                </a:lnTo>
                <a:lnTo>
                  <a:pt x="0" y="7562257"/>
                </a:lnTo>
                <a:lnTo>
                  <a:pt x="0" y="0"/>
                </a:lnTo>
                <a:close/>
              </a:path>
            </a:pathLst>
          </a:custGeom>
          <a:blipFill>
            <a:blip r:embed="rId3"/>
            <a:stretch>
              <a:fillRect l="-223" r="-223" b="-4272"/>
            </a:stretch>
          </a:blipFill>
        </p:spPr>
      </p:sp>
      <p:sp>
        <p:nvSpPr>
          <p:cNvPr id="9" name="TextBox 9"/>
          <p:cNvSpPr txBox="1"/>
          <p:nvPr/>
        </p:nvSpPr>
        <p:spPr>
          <a:xfrm>
            <a:off x="5094085" y="8944872"/>
            <a:ext cx="8099830" cy="783432"/>
          </a:xfrm>
          <a:prstGeom prst="rect">
            <a:avLst/>
          </a:prstGeom>
        </p:spPr>
        <p:txBody>
          <a:bodyPr lIns="0" tIns="0" rIns="0" bIns="0" rtlCol="0" anchor="t">
            <a:spAutoFit/>
          </a:bodyPr>
          <a:lstStyle/>
          <a:p>
            <a:pPr marL="0" lvl="0" indent="0" algn="ctr">
              <a:lnSpc>
                <a:spcPts val="6476"/>
              </a:lnSpc>
              <a:spcBef>
                <a:spcPct val="0"/>
              </a:spcBef>
            </a:pPr>
            <a:r>
              <a:rPr lang="en-US" sz="4626">
                <a:solidFill>
                  <a:srgbClr val="000000"/>
                </a:solidFill>
                <a:latin typeface="Canva Sans Bold"/>
              </a:rPr>
              <a:t>Email Verification using OTP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618817">
            <a:off x="1916487" y="61722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3387699">
            <a:off x="9535571" y="545397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646524">
            <a:off x="3387476" y="-319075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5" name="Freeform 5"/>
          <p:cNvSpPr/>
          <p:nvPr/>
        </p:nvSpPr>
        <p:spPr>
          <a:xfrm rot="1593932">
            <a:off x="10501082" y="-219441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6" name="Freeform 6"/>
          <p:cNvSpPr/>
          <p:nvPr/>
        </p:nvSpPr>
        <p:spPr>
          <a:xfrm rot="1593932">
            <a:off x="-3209647" y="3766983"/>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7" name="Freeform 7"/>
          <p:cNvSpPr/>
          <p:nvPr/>
        </p:nvSpPr>
        <p:spPr>
          <a:xfrm rot="-4209697">
            <a:off x="-2874745" y="-78528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8" name="Freeform 8"/>
          <p:cNvSpPr/>
          <p:nvPr/>
        </p:nvSpPr>
        <p:spPr>
          <a:xfrm>
            <a:off x="2795394" y="1028700"/>
            <a:ext cx="12697213" cy="7325481"/>
          </a:xfrm>
          <a:custGeom>
            <a:avLst/>
            <a:gdLst/>
            <a:ahLst/>
            <a:cxnLst/>
            <a:rect l="l" t="t" r="r" b="b"/>
            <a:pathLst>
              <a:path w="12697213" h="7325481">
                <a:moveTo>
                  <a:pt x="0" y="0"/>
                </a:moveTo>
                <a:lnTo>
                  <a:pt x="12697212" y="0"/>
                </a:lnTo>
                <a:lnTo>
                  <a:pt x="12697212" y="7325481"/>
                </a:lnTo>
                <a:lnTo>
                  <a:pt x="0" y="7325481"/>
                </a:lnTo>
                <a:lnTo>
                  <a:pt x="0" y="0"/>
                </a:lnTo>
                <a:close/>
              </a:path>
            </a:pathLst>
          </a:custGeom>
          <a:blipFill>
            <a:blip r:embed="rId3"/>
            <a:stretch>
              <a:fillRect l="-1248" r="-1248"/>
            </a:stretch>
          </a:blipFill>
        </p:spPr>
      </p:sp>
      <p:sp>
        <p:nvSpPr>
          <p:cNvPr id="9" name="TextBox 9"/>
          <p:cNvSpPr txBox="1"/>
          <p:nvPr/>
        </p:nvSpPr>
        <p:spPr>
          <a:xfrm>
            <a:off x="7229069" y="8944872"/>
            <a:ext cx="3829862" cy="783432"/>
          </a:xfrm>
          <a:prstGeom prst="rect">
            <a:avLst/>
          </a:prstGeom>
        </p:spPr>
        <p:txBody>
          <a:bodyPr lIns="0" tIns="0" rIns="0" bIns="0" rtlCol="0" anchor="t">
            <a:spAutoFit/>
          </a:bodyPr>
          <a:lstStyle/>
          <a:p>
            <a:pPr marL="0" lvl="0" indent="0" algn="ctr">
              <a:lnSpc>
                <a:spcPts val="6476"/>
              </a:lnSpc>
              <a:spcBef>
                <a:spcPct val="0"/>
              </a:spcBef>
            </a:pPr>
            <a:r>
              <a:rPr lang="en-US" sz="4626">
                <a:solidFill>
                  <a:srgbClr val="000000"/>
                </a:solidFill>
                <a:latin typeface="Canva Sans Bold"/>
              </a:rPr>
              <a:t>Contact Page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33578">
            <a:off x="11000600" y="-41148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7522993" flipV="1">
            <a:off x="11750096" y="-582939"/>
            <a:ext cx="4288558" cy="3508821"/>
          </a:xfrm>
          <a:custGeom>
            <a:avLst/>
            <a:gdLst/>
            <a:ahLst/>
            <a:cxnLst/>
            <a:rect l="l" t="t" r="r" b="b"/>
            <a:pathLst>
              <a:path w="4288558" h="3508821">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52612">
            <a:off x="4466146" y="-550207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5" name="Freeform 5"/>
          <p:cNvSpPr/>
          <p:nvPr/>
        </p:nvSpPr>
        <p:spPr>
          <a:xfrm>
            <a:off x="5895642" y="-3318316"/>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6" name="Freeform 6"/>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6"/>
            <a:stretch>
              <a:fillRect t="-7590" b="-7590"/>
            </a:stretch>
          </a:blipFill>
        </p:spPr>
      </p:sp>
      <p:sp>
        <p:nvSpPr>
          <p:cNvPr id="7" name="Freeform 7"/>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8" name="Freeform 8"/>
          <p:cNvSpPr/>
          <p:nvPr/>
        </p:nvSpPr>
        <p:spPr>
          <a:xfrm rot="530069" flipV="1">
            <a:off x="2372013" y="-939026"/>
            <a:ext cx="4288558" cy="3508821"/>
          </a:xfrm>
          <a:custGeom>
            <a:avLst/>
            <a:gdLst/>
            <a:ahLst/>
            <a:cxnLst/>
            <a:rect l="l" t="t" r="r" b="b"/>
            <a:pathLst>
              <a:path w="4288558" h="3508821">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52612" flipH="1">
            <a:off x="-1129104" y="-4606048"/>
            <a:ext cx="9152475" cy="8229600"/>
          </a:xfrm>
          <a:custGeom>
            <a:avLst/>
            <a:gdLst/>
            <a:ahLst/>
            <a:cxnLst/>
            <a:rect l="l" t="t" r="r" b="b"/>
            <a:pathLst>
              <a:path w="9152475" h="8229600">
                <a:moveTo>
                  <a:pt x="9152474" y="0"/>
                </a:moveTo>
                <a:lnTo>
                  <a:pt x="0" y="0"/>
                </a:lnTo>
                <a:lnTo>
                  <a:pt x="0" y="8229600"/>
                </a:lnTo>
                <a:lnTo>
                  <a:pt x="9152474" y="8229600"/>
                </a:lnTo>
                <a:lnTo>
                  <a:pt x="9152474" y="0"/>
                </a:lnTo>
                <a:close/>
              </a:path>
            </a:pathLst>
          </a:custGeom>
          <a:blipFill>
            <a:blip r:embed="rId2"/>
            <a:stretch>
              <a:fillRect/>
            </a:stretch>
          </a:blipFill>
        </p:spPr>
      </p:sp>
      <p:sp>
        <p:nvSpPr>
          <p:cNvPr id="10" name="TextBox 10"/>
          <p:cNvSpPr txBox="1"/>
          <p:nvPr/>
        </p:nvSpPr>
        <p:spPr>
          <a:xfrm>
            <a:off x="4705257" y="1309688"/>
            <a:ext cx="8471079" cy="1333500"/>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273384"/>
                </a:solidFill>
                <a:latin typeface="Eczar Bold"/>
              </a:rPr>
              <a:t>Job Search</a:t>
            </a:r>
          </a:p>
        </p:txBody>
      </p:sp>
      <p:sp>
        <p:nvSpPr>
          <p:cNvPr id="11" name="TextBox 11"/>
          <p:cNvSpPr txBox="1"/>
          <p:nvPr/>
        </p:nvSpPr>
        <p:spPr>
          <a:xfrm>
            <a:off x="1503587" y="3987375"/>
            <a:ext cx="15077593" cy="4464697"/>
          </a:xfrm>
          <a:prstGeom prst="rect">
            <a:avLst/>
          </a:prstGeom>
        </p:spPr>
        <p:txBody>
          <a:bodyPr lIns="0" tIns="0" rIns="0" bIns="0" rtlCol="0" anchor="t">
            <a:spAutoFit/>
          </a:bodyPr>
          <a:lstStyle/>
          <a:p>
            <a:pPr marL="670457" lvl="1" indent="-335228" algn="just">
              <a:lnSpc>
                <a:spcPts val="5061"/>
              </a:lnSpc>
              <a:buFont typeface="Arial"/>
              <a:buChar char="•"/>
            </a:pPr>
            <a:r>
              <a:rPr lang="en-US" sz="3105">
                <a:solidFill>
                  <a:srgbClr val="000000"/>
                </a:solidFill>
                <a:latin typeface="Raleway 1"/>
              </a:rPr>
              <a:t>Job scraping through Selenium is a powerful technique used to extract data from websites. It involves using Selenium's automation capabilities to navigate through web pages, interact with elements, and extract desired information. </a:t>
            </a:r>
          </a:p>
          <a:p>
            <a:pPr marL="670457" lvl="1" indent="-335228" algn="just">
              <a:lnSpc>
                <a:spcPts val="5061"/>
              </a:lnSpc>
              <a:buFont typeface="Arial"/>
              <a:buChar char="•"/>
            </a:pPr>
            <a:r>
              <a:rPr lang="en-US" sz="3105">
                <a:solidFill>
                  <a:srgbClr val="000000"/>
                </a:solidFill>
                <a:latin typeface="Raleway 1"/>
              </a:rPr>
              <a:t>In this project we are scraping real-time job post from indeed.com using selenium and store it in the database to show it to the user.</a:t>
            </a:r>
          </a:p>
          <a:p>
            <a:pPr marL="670457" lvl="1" indent="-335228" algn="just">
              <a:lnSpc>
                <a:spcPts val="5061"/>
              </a:lnSpc>
              <a:buFont typeface="Arial"/>
              <a:buChar char="•"/>
            </a:pPr>
            <a:r>
              <a:rPr lang="en-US" sz="3105">
                <a:solidFill>
                  <a:srgbClr val="000000"/>
                </a:solidFill>
                <a:latin typeface="Raleway 1"/>
              </a:rPr>
              <a:t>The user will enter its job role and according to it, he will be displayed the result of jobs post available right now in the market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33578">
            <a:off x="11000600" y="-41148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7522993" flipV="1">
            <a:off x="11750096" y="-582939"/>
            <a:ext cx="4288558" cy="3508821"/>
          </a:xfrm>
          <a:custGeom>
            <a:avLst/>
            <a:gdLst/>
            <a:ahLst/>
            <a:cxnLst/>
            <a:rect l="l" t="t" r="r" b="b"/>
            <a:pathLst>
              <a:path w="4288558" h="3508821">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52612">
            <a:off x="4466146" y="-550207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5" name="Freeform 5"/>
          <p:cNvSpPr/>
          <p:nvPr/>
        </p:nvSpPr>
        <p:spPr>
          <a:xfrm>
            <a:off x="5895642" y="-3318316"/>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6" name="Freeform 6"/>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6"/>
            <a:stretch>
              <a:fillRect t="-7590" b="-7590"/>
            </a:stretch>
          </a:blipFill>
        </p:spPr>
      </p:sp>
      <p:sp>
        <p:nvSpPr>
          <p:cNvPr id="7" name="Freeform 7"/>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8" name="Freeform 8"/>
          <p:cNvSpPr/>
          <p:nvPr/>
        </p:nvSpPr>
        <p:spPr>
          <a:xfrm rot="530069" flipV="1">
            <a:off x="2372013" y="-939026"/>
            <a:ext cx="4288558" cy="3508821"/>
          </a:xfrm>
          <a:custGeom>
            <a:avLst/>
            <a:gdLst/>
            <a:ahLst/>
            <a:cxnLst/>
            <a:rect l="l" t="t" r="r" b="b"/>
            <a:pathLst>
              <a:path w="4288558" h="3508821">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52612" flipH="1">
            <a:off x="-1129104" y="-4606048"/>
            <a:ext cx="9152475" cy="8229600"/>
          </a:xfrm>
          <a:custGeom>
            <a:avLst/>
            <a:gdLst/>
            <a:ahLst/>
            <a:cxnLst/>
            <a:rect l="l" t="t" r="r" b="b"/>
            <a:pathLst>
              <a:path w="9152475" h="8229600">
                <a:moveTo>
                  <a:pt x="9152474" y="0"/>
                </a:moveTo>
                <a:lnTo>
                  <a:pt x="0" y="0"/>
                </a:lnTo>
                <a:lnTo>
                  <a:pt x="0" y="8229600"/>
                </a:lnTo>
                <a:lnTo>
                  <a:pt x="9152474" y="8229600"/>
                </a:lnTo>
                <a:lnTo>
                  <a:pt x="9152474" y="0"/>
                </a:lnTo>
                <a:close/>
              </a:path>
            </a:pathLst>
          </a:custGeom>
          <a:blipFill>
            <a:blip r:embed="rId2"/>
            <a:stretch>
              <a:fillRect/>
            </a:stretch>
          </a:blipFill>
        </p:spPr>
      </p:sp>
      <p:sp>
        <p:nvSpPr>
          <p:cNvPr id="10" name="TextBox 10"/>
          <p:cNvSpPr txBox="1"/>
          <p:nvPr/>
        </p:nvSpPr>
        <p:spPr>
          <a:xfrm>
            <a:off x="4705257" y="1309688"/>
            <a:ext cx="8471079" cy="1333500"/>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273384"/>
                </a:solidFill>
                <a:latin typeface="Eczar Bold"/>
              </a:rPr>
              <a:t>Selenium</a:t>
            </a:r>
          </a:p>
        </p:txBody>
      </p:sp>
      <p:sp>
        <p:nvSpPr>
          <p:cNvPr id="11" name="TextBox 11"/>
          <p:cNvSpPr txBox="1"/>
          <p:nvPr/>
        </p:nvSpPr>
        <p:spPr>
          <a:xfrm>
            <a:off x="1605204" y="3074931"/>
            <a:ext cx="15077593" cy="6364564"/>
          </a:xfrm>
          <a:prstGeom prst="rect">
            <a:avLst/>
          </a:prstGeom>
        </p:spPr>
        <p:txBody>
          <a:bodyPr lIns="0" tIns="0" rIns="0" bIns="0" rtlCol="0" anchor="t">
            <a:spAutoFit/>
          </a:bodyPr>
          <a:lstStyle/>
          <a:p>
            <a:pPr algn="just">
              <a:lnSpc>
                <a:spcPts val="5061"/>
              </a:lnSpc>
            </a:pPr>
            <a:r>
              <a:rPr lang="en-US" sz="3105">
                <a:solidFill>
                  <a:srgbClr val="000000"/>
                </a:solidFill>
                <a:latin typeface="Raleway 1"/>
              </a:rPr>
              <a:t>Selenium is predominantly renowned for its role in automating web application testing, its capabilities extend far beyond this fundamental use case.</a:t>
            </a:r>
          </a:p>
          <a:p>
            <a:pPr algn="just">
              <a:lnSpc>
                <a:spcPts val="5061"/>
              </a:lnSpc>
            </a:pPr>
            <a:r>
              <a:rPr lang="en-US" sz="3105">
                <a:solidFill>
                  <a:srgbClr val="000000"/>
                </a:solidFill>
                <a:latin typeface="Raleway 1 Bold"/>
              </a:rPr>
              <a:t>Selenium Webdriver</a:t>
            </a:r>
          </a:p>
          <a:p>
            <a:pPr marL="670457" lvl="1" indent="-335228" algn="just">
              <a:lnSpc>
                <a:spcPts val="5061"/>
              </a:lnSpc>
              <a:buFont typeface="Arial"/>
              <a:buChar char="•"/>
            </a:pPr>
            <a:r>
              <a:rPr lang="en-US" sz="3105">
                <a:solidFill>
                  <a:srgbClr val="000000"/>
                </a:solidFill>
                <a:latin typeface="Raleway 1"/>
              </a:rPr>
              <a:t>The</a:t>
            </a:r>
            <a:r>
              <a:rPr lang="en-US" sz="3105">
                <a:solidFill>
                  <a:srgbClr val="000000"/>
                </a:solidFill>
                <a:latin typeface="Raleway 1 Bold"/>
              </a:rPr>
              <a:t> </a:t>
            </a:r>
            <a:r>
              <a:rPr lang="en-US" sz="3105">
                <a:solidFill>
                  <a:srgbClr val="000000"/>
                </a:solidFill>
                <a:latin typeface="Raleway 1"/>
              </a:rPr>
              <a:t>key aspect of Selenium WebDriver is its ability to handle a wide range of browser interactions. This includes clicking on elements, entering text into fields, submitting forms, navigating through pages, and handling alerts and pop-ups.</a:t>
            </a:r>
          </a:p>
          <a:p>
            <a:pPr marL="670457" lvl="1" indent="-335228" algn="just">
              <a:lnSpc>
                <a:spcPts val="5061"/>
              </a:lnSpc>
              <a:buFont typeface="Arial"/>
              <a:buChar char="•"/>
            </a:pPr>
            <a:r>
              <a:rPr lang="en-US" sz="3105">
                <a:solidFill>
                  <a:srgbClr val="000000"/>
                </a:solidFill>
                <a:latin typeface="Raleway 1"/>
              </a:rPr>
              <a:t>Selenium will enter the job role in indeed.com and search it, and when the result are displayed it will scrape it and provide the result.</a:t>
            </a:r>
          </a:p>
          <a:p>
            <a:pPr algn="just">
              <a:lnSpc>
                <a:spcPts val="5061"/>
              </a:lnSpc>
            </a:pPr>
            <a:endParaRPr lang="en-US" sz="3105">
              <a:solidFill>
                <a:srgbClr val="000000"/>
              </a:solidFill>
              <a:latin typeface="Raleway 1"/>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5198919" y="185337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5000225" y="301053"/>
            <a:ext cx="7890162"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Importance</a:t>
            </a:r>
          </a:p>
        </p:txBody>
      </p:sp>
      <p:sp>
        <p:nvSpPr>
          <p:cNvPr id="7" name="Freeform 7"/>
          <p:cNvSpPr/>
          <p:nvPr/>
        </p:nvSpPr>
        <p:spPr>
          <a:xfrm rot="3451795">
            <a:off x="-4709915" y="4083528"/>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8" name="Freeform 8"/>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9" name="TextBox 9"/>
          <p:cNvSpPr txBox="1"/>
          <p:nvPr/>
        </p:nvSpPr>
        <p:spPr>
          <a:xfrm>
            <a:off x="1484748" y="2461975"/>
            <a:ext cx="14921114" cy="6794182"/>
          </a:xfrm>
          <a:prstGeom prst="rect">
            <a:avLst/>
          </a:prstGeom>
        </p:spPr>
        <p:txBody>
          <a:bodyPr lIns="0" tIns="0" rIns="0" bIns="0" rtlCol="0" anchor="t">
            <a:spAutoFit/>
          </a:bodyPr>
          <a:lstStyle/>
          <a:p>
            <a:pPr algn="l">
              <a:lnSpc>
                <a:spcPts val="4890"/>
              </a:lnSpc>
            </a:pPr>
            <a:r>
              <a:rPr lang="en-US" sz="3000">
                <a:solidFill>
                  <a:srgbClr val="000000"/>
                </a:solidFill>
                <a:latin typeface="Raleway 1"/>
              </a:rPr>
              <a:t>In the domain of educational and organizational culture, accurate prediction of student placement and employee termination plays a profound and significant role in the effective management of educational and organizational resources.</a:t>
            </a:r>
          </a:p>
          <a:p>
            <a:pPr algn="l">
              <a:lnSpc>
                <a:spcPts val="4890"/>
              </a:lnSpc>
            </a:pPr>
            <a:r>
              <a:rPr lang="en-US" sz="3000">
                <a:solidFill>
                  <a:srgbClr val="000000"/>
                </a:solidFill>
                <a:latin typeface="Raleway 1"/>
              </a:rPr>
              <a:t>It forms the foundation of strategic decision-making, resource allocation and individual empowerment and serves as a fundamental tool that shapes individuals in several ways:</a:t>
            </a:r>
          </a:p>
          <a:p>
            <a:pPr marL="647700" lvl="1" indent="-323850" algn="l">
              <a:lnSpc>
                <a:spcPts val="4890"/>
              </a:lnSpc>
              <a:buFont typeface="Arial"/>
              <a:buChar char="•"/>
            </a:pPr>
            <a:r>
              <a:rPr lang="en-US" sz="3000">
                <a:solidFill>
                  <a:srgbClr val="000000"/>
                </a:solidFill>
                <a:latin typeface="Raleway 1"/>
              </a:rPr>
              <a:t>Personal Empowerment and preparedness</a:t>
            </a:r>
          </a:p>
          <a:p>
            <a:pPr marL="647700" lvl="1" indent="-323850" algn="l">
              <a:lnSpc>
                <a:spcPts val="4890"/>
              </a:lnSpc>
              <a:buFont typeface="Arial"/>
              <a:buChar char="•"/>
            </a:pPr>
            <a:r>
              <a:rPr lang="en-US" sz="3000">
                <a:solidFill>
                  <a:srgbClr val="000000"/>
                </a:solidFill>
                <a:latin typeface="Raleway 1"/>
              </a:rPr>
              <a:t>Resource Efficiency</a:t>
            </a:r>
          </a:p>
          <a:p>
            <a:pPr marL="647700" lvl="1" indent="-323850" algn="l">
              <a:lnSpc>
                <a:spcPts val="4890"/>
              </a:lnSpc>
              <a:buFont typeface="Arial"/>
              <a:buChar char="•"/>
            </a:pPr>
            <a:r>
              <a:rPr lang="en-US" sz="3000">
                <a:solidFill>
                  <a:srgbClr val="000000"/>
                </a:solidFill>
                <a:latin typeface="Raleway 1"/>
              </a:rPr>
              <a:t>Strategic Planning</a:t>
            </a:r>
          </a:p>
          <a:p>
            <a:pPr marL="647700" lvl="1" indent="-323850" algn="l">
              <a:lnSpc>
                <a:spcPts val="4890"/>
              </a:lnSpc>
              <a:buFont typeface="Arial"/>
              <a:buChar char="•"/>
            </a:pPr>
            <a:r>
              <a:rPr lang="en-US" sz="3000">
                <a:solidFill>
                  <a:srgbClr val="000000"/>
                </a:solidFill>
                <a:latin typeface="Raleway 1"/>
              </a:rPr>
              <a:t>Enhanced Organizational Resilience </a:t>
            </a:r>
          </a:p>
          <a:p>
            <a:pPr marL="647700" lvl="1" indent="-323850" algn="l">
              <a:lnSpc>
                <a:spcPts val="4890"/>
              </a:lnSpc>
              <a:buFont typeface="Arial"/>
              <a:buChar char="•"/>
            </a:pPr>
            <a:r>
              <a:rPr lang="en-US" sz="3000">
                <a:solidFill>
                  <a:srgbClr val="000000"/>
                </a:solidFill>
                <a:latin typeface="Raleway 1"/>
              </a:rPr>
              <a:t>Cost Saving</a:t>
            </a:r>
          </a:p>
        </p:txBody>
      </p:sp>
      <p:sp>
        <p:nvSpPr>
          <p:cNvPr id="10" name="Freeform 10"/>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618817">
            <a:off x="1916487" y="61722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3387699">
            <a:off x="9535571" y="545397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646524">
            <a:off x="3387476" y="-319075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5" name="Freeform 5"/>
          <p:cNvSpPr/>
          <p:nvPr/>
        </p:nvSpPr>
        <p:spPr>
          <a:xfrm rot="1593932">
            <a:off x="10501082" y="-219441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6" name="Freeform 6"/>
          <p:cNvSpPr/>
          <p:nvPr/>
        </p:nvSpPr>
        <p:spPr>
          <a:xfrm rot="1593932">
            <a:off x="-3209647" y="3766983"/>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7" name="Freeform 7"/>
          <p:cNvSpPr/>
          <p:nvPr/>
        </p:nvSpPr>
        <p:spPr>
          <a:xfrm rot="-4209697">
            <a:off x="-2874745" y="-78528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8" name="Freeform 8"/>
          <p:cNvSpPr/>
          <p:nvPr/>
        </p:nvSpPr>
        <p:spPr>
          <a:xfrm>
            <a:off x="2415389" y="1028700"/>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3"/>
            <a:stretch>
              <a:fillRect/>
            </a:stretch>
          </a:blipFill>
          <a:ln w="19050" cap="sq">
            <a:solidFill>
              <a:srgbClr val="000000"/>
            </a:solidFill>
            <a:prstDash val="solid"/>
            <a:miter/>
          </a:ln>
        </p:spPr>
      </p:sp>
      <p:sp>
        <p:nvSpPr>
          <p:cNvPr id="9" name="TextBox 9"/>
          <p:cNvSpPr txBox="1"/>
          <p:nvPr/>
        </p:nvSpPr>
        <p:spPr>
          <a:xfrm>
            <a:off x="6233551" y="8944872"/>
            <a:ext cx="5820898" cy="783432"/>
          </a:xfrm>
          <a:prstGeom prst="rect">
            <a:avLst/>
          </a:prstGeom>
        </p:spPr>
        <p:txBody>
          <a:bodyPr lIns="0" tIns="0" rIns="0" bIns="0" rtlCol="0" anchor="t">
            <a:spAutoFit/>
          </a:bodyPr>
          <a:lstStyle/>
          <a:p>
            <a:pPr marL="0" lvl="0" indent="0" algn="ctr">
              <a:lnSpc>
                <a:spcPts val="6476"/>
              </a:lnSpc>
              <a:spcBef>
                <a:spcPct val="0"/>
              </a:spcBef>
            </a:pPr>
            <a:r>
              <a:rPr lang="en-US" sz="4626">
                <a:solidFill>
                  <a:srgbClr val="000000"/>
                </a:solidFill>
                <a:latin typeface="Canva Sans Bold"/>
              </a:rPr>
              <a:t>Indeed Job scraping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2725007" y="5019675"/>
            <a:ext cx="12837986" cy="2155571"/>
          </a:xfrm>
          <a:prstGeom prst="rect">
            <a:avLst/>
          </a:prstGeom>
        </p:spPr>
        <p:txBody>
          <a:bodyPr lIns="0" tIns="0" rIns="0" bIns="0" rtlCol="0" anchor="t">
            <a:spAutoFit/>
          </a:bodyPr>
          <a:lstStyle/>
          <a:p>
            <a:pPr algn="ctr">
              <a:lnSpc>
                <a:spcPts val="17271"/>
              </a:lnSpc>
            </a:pPr>
            <a:r>
              <a:rPr lang="en-US" sz="13599">
                <a:solidFill>
                  <a:srgbClr val="273384"/>
                </a:solidFill>
                <a:latin typeface="Eczar Bold"/>
                <a:ea typeface="Eczar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8" name="TextBox 8"/>
          <p:cNvSpPr txBox="1"/>
          <p:nvPr/>
        </p:nvSpPr>
        <p:spPr>
          <a:xfrm>
            <a:off x="1270792" y="3899427"/>
            <a:ext cx="15988508" cy="6013831"/>
          </a:xfrm>
          <a:prstGeom prst="rect">
            <a:avLst/>
          </a:prstGeom>
        </p:spPr>
        <p:txBody>
          <a:bodyPr lIns="0" tIns="0" rIns="0" bIns="0" rtlCol="0" anchor="t">
            <a:spAutoFit/>
          </a:bodyPr>
          <a:lstStyle/>
          <a:p>
            <a:pPr marL="626111" lvl="1" indent="-313055" algn="l">
              <a:lnSpc>
                <a:spcPts val="4727"/>
              </a:lnSpc>
              <a:buFont typeface="Arial"/>
              <a:buChar char="•"/>
            </a:pPr>
            <a:r>
              <a:rPr lang="en-US" sz="2900">
                <a:solidFill>
                  <a:srgbClr val="000000"/>
                </a:solidFill>
                <a:latin typeface="Raleway 2"/>
              </a:rPr>
              <a:t>One notable limitation in existing literature is the challenge of accessing layoff data due to its confidential nature within organizations. </a:t>
            </a:r>
          </a:p>
          <a:p>
            <a:pPr marL="626111" lvl="1" indent="-313055" algn="l">
              <a:lnSpc>
                <a:spcPts val="4727"/>
              </a:lnSpc>
              <a:buFont typeface="Arial"/>
              <a:buChar char="•"/>
            </a:pPr>
            <a:r>
              <a:rPr lang="en-US" sz="2900">
                <a:solidFill>
                  <a:srgbClr val="000000"/>
                </a:solidFill>
                <a:latin typeface="Raleway 2"/>
              </a:rPr>
              <a:t> Another limitation in existing works on layoff prediction is the inability to capture multiple critical features such as working hours, work culture and leave payoff in data format.</a:t>
            </a:r>
          </a:p>
          <a:p>
            <a:pPr marL="626111" lvl="1" indent="-313055" algn="l">
              <a:lnSpc>
                <a:spcPts val="4727"/>
              </a:lnSpc>
              <a:buFont typeface="Arial"/>
              <a:buChar char="•"/>
            </a:pPr>
            <a:r>
              <a:rPr lang="en-US" sz="2900">
                <a:solidFill>
                  <a:srgbClr val="000000"/>
                </a:solidFill>
                <a:latin typeface="Raleway 2"/>
              </a:rPr>
              <a:t>One notable limitation in layoff prediction models is the variability of individual characteristics among employees. Each person possesses unique traits, skills, experiences, and work behaviors that shape their performance and interactions within the organization.</a:t>
            </a:r>
          </a:p>
          <a:p>
            <a:pPr marL="626111" lvl="1" indent="-313055" algn="l">
              <a:lnSpc>
                <a:spcPts val="4727"/>
              </a:lnSpc>
              <a:buFont typeface="Arial"/>
              <a:buChar char="•"/>
            </a:pPr>
            <a:r>
              <a:rPr lang="en-US" sz="2900">
                <a:solidFill>
                  <a:srgbClr val="000000"/>
                </a:solidFill>
                <a:latin typeface="Raleway 2"/>
              </a:rPr>
              <a:t>Despite being commonly used as a metric for evaluating student performance, academic scores often do not significantly influence student placement outcomes</a:t>
            </a:r>
          </a:p>
        </p:txBody>
      </p:sp>
      <p:sp>
        <p:nvSpPr>
          <p:cNvPr id="9" name="TextBox 9"/>
          <p:cNvSpPr txBox="1"/>
          <p:nvPr/>
        </p:nvSpPr>
        <p:spPr>
          <a:xfrm>
            <a:off x="5763108" y="255825"/>
            <a:ext cx="6761784" cy="3629363"/>
          </a:xfrm>
          <a:prstGeom prst="rect">
            <a:avLst/>
          </a:prstGeom>
        </p:spPr>
        <p:txBody>
          <a:bodyPr lIns="0" tIns="0" rIns="0" bIns="0" rtlCol="0" anchor="t">
            <a:spAutoFit/>
          </a:bodyPr>
          <a:lstStyle/>
          <a:p>
            <a:pPr algn="ctr">
              <a:lnSpc>
                <a:spcPts val="9577"/>
              </a:lnSpc>
            </a:pPr>
            <a:r>
              <a:rPr lang="en-US" sz="7541">
                <a:solidFill>
                  <a:srgbClr val="273384"/>
                </a:solidFill>
                <a:latin typeface="Eczar Bold"/>
              </a:rPr>
              <a:t>Limitations  in</a:t>
            </a:r>
          </a:p>
          <a:p>
            <a:pPr algn="ctr">
              <a:lnSpc>
                <a:spcPts val="9577"/>
              </a:lnSpc>
            </a:pPr>
            <a:r>
              <a:rPr lang="en-US" sz="7541">
                <a:solidFill>
                  <a:srgbClr val="273384"/>
                </a:solidFill>
                <a:latin typeface="Eczar Bold"/>
              </a:rPr>
              <a:t>Existing Work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33578">
            <a:off x="11000600" y="-41148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7522993" flipV="1">
            <a:off x="11750096" y="-582939"/>
            <a:ext cx="4288558" cy="3508821"/>
          </a:xfrm>
          <a:custGeom>
            <a:avLst/>
            <a:gdLst/>
            <a:ahLst/>
            <a:cxnLst/>
            <a:rect l="l" t="t" r="r" b="b"/>
            <a:pathLst>
              <a:path w="4288558" h="3508821">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52612">
            <a:off x="4466146" y="-550207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5" name="Freeform 5"/>
          <p:cNvSpPr/>
          <p:nvPr/>
        </p:nvSpPr>
        <p:spPr>
          <a:xfrm>
            <a:off x="14653176" y="-2269873"/>
            <a:ext cx="6513205" cy="7241923"/>
          </a:xfrm>
          <a:custGeom>
            <a:avLst/>
            <a:gdLst/>
            <a:ahLst/>
            <a:cxnLst/>
            <a:rect l="l" t="t" r="r" b="b"/>
            <a:pathLst>
              <a:path w="6513205" h="7241923">
                <a:moveTo>
                  <a:pt x="0" y="0"/>
                </a:moveTo>
                <a:lnTo>
                  <a:pt x="6513205" y="0"/>
                </a:lnTo>
                <a:lnTo>
                  <a:pt x="6513205" y="7241923"/>
                </a:lnTo>
                <a:lnTo>
                  <a:pt x="0" y="7241923"/>
                </a:lnTo>
                <a:lnTo>
                  <a:pt x="0" y="0"/>
                </a:lnTo>
                <a:close/>
              </a:path>
            </a:pathLst>
          </a:custGeom>
          <a:blipFill>
            <a:blip r:embed="rId5"/>
            <a:stretch>
              <a:fillRect/>
            </a:stretch>
          </a:blipFill>
        </p:spPr>
      </p:sp>
      <p:sp>
        <p:nvSpPr>
          <p:cNvPr id="6" name="Freeform 6"/>
          <p:cNvSpPr/>
          <p:nvPr/>
        </p:nvSpPr>
        <p:spPr>
          <a:xfrm>
            <a:off x="5895642" y="-3318316"/>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7" name="Freeform 7"/>
          <p:cNvSpPr/>
          <p:nvPr/>
        </p:nvSpPr>
        <p:spPr>
          <a:xfrm rot="-8325102" flipV="1">
            <a:off x="14842867" y="7266672"/>
            <a:ext cx="4288558" cy="3508821"/>
          </a:xfrm>
          <a:custGeom>
            <a:avLst/>
            <a:gdLst/>
            <a:ahLst/>
            <a:cxnLst/>
            <a:rect l="l" t="t" r="r" b="b"/>
            <a:pathLst>
              <a:path w="4288558" h="3508821">
                <a:moveTo>
                  <a:pt x="0" y="3508821"/>
                </a:moveTo>
                <a:lnTo>
                  <a:pt x="4288558" y="3508821"/>
                </a:lnTo>
                <a:lnTo>
                  <a:pt x="4288558"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6"/>
            <a:stretch>
              <a:fillRect t="-7590" b="-7590"/>
            </a:stretch>
          </a:blipFill>
        </p:spPr>
      </p:sp>
      <p:sp>
        <p:nvSpPr>
          <p:cNvPr id="9" name="Freeform 9"/>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Freeform 10"/>
          <p:cNvSpPr/>
          <p:nvPr/>
        </p:nvSpPr>
        <p:spPr>
          <a:xfrm rot="530069" flipV="1">
            <a:off x="2372013" y="-939026"/>
            <a:ext cx="4288558" cy="3508821"/>
          </a:xfrm>
          <a:custGeom>
            <a:avLst/>
            <a:gdLst/>
            <a:ahLst/>
            <a:cxnLst/>
            <a:rect l="l" t="t" r="r" b="b"/>
            <a:pathLst>
              <a:path w="4288558" h="3508821">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552612" flipH="1">
            <a:off x="-1129104" y="-4606048"/>
            <a:ext cx="9152475" cy="8229600"/>
          </a:xfrm>
          <a:custGeom>
            <a:avLst/>
            <a:gdLst/>
            <a:ahLst/>
            <a:cxnLst/>
            <a:rect l="l" t="t" r="r" b="b"/>
            <a:pathLst>
              <a:path w="9152475" h="8229600">
                <a:moveTo>
                  <a:pt x="9152474" y="0"/>
                </a:moveTo>
                <a:lnTo>
                  <a:pt x="0" y="0"/>
                </a:lnTo>
                <a:lnTo>
                  <a:pt x="0" y="8229600"/>
                </a:lnTo>
                <a:lnTo>
                  <a:pt x="9152474" y="8229600"/>
                </a:lnTo>
                <a:lnTo>
                  <a:pt x="9152474" y="0"/>
                </a:lnTo>
                <a:close/>
              </a:path>
            </a:pathLst>
          </a:custGeom>
          <a:blipFill>
            <a:blip r:embed="rId2"/>
            <a:stretch>
              <a:fillRect/>
            </a:stretch>
          </a:blipFill>
        </p:spPr>
      </p:sp>
      <p:sp>
        <p:nvSpPr>
          <p:cNvPr id="12" name="TextBox 12"/>
          <p:cNvSpPr txBox="1"/>
          <p:nvPr/>
        </p:nvSpPr>
        <p:spPr>
          <a:xfrm>
            <a:off x="4393625" y="815384"/>
            <a:ext cx="9744715" cy="1333500"/>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273384"/>
                </a:solidFill>
                <a:latin typeface="Eczar Bold"/>
              </a:rPr>
              <a:t>Proposed Solution</a:t>
            </a:r>
          </a:p>
        </p:txBody>
      </p:sp>
      <p:sp>
        <p:nvSpPr>
          <p:cNvPr id="13" name="TextBox 13"/>
          <p:cNvSpPr txBox="1"/>
          <p:nvPr/>
        </p:nvSpPr>
        <p:spPr>
          <a:xfrm>
            <a:off x="1478357" y="3007251"/>
            <a:ext cx="15988508" cy="6013831"/>
          </a:xfrm>
          <a:prstGeom prst="rect">
            <a:avLst/>
          </a:prstGeom>
        </p:spPr>
        <p:txBody>
          <a:bodyPr lIns="0" tIns="0" rIns="0" bIns="0" rtlCol="0" anchor="t">
            <a:spAutoFit/>
          </a:bodyPr>
          <a:lstStyle/>
          <a:p>
            <a:pPr marL="626111" lvl="1" indent="-313055" algn="l">
              <a:lnSpc>
                <a:spcPts val="4727"/>
              </a:lnSpc>
              <a:buFont typeface="Arial"/>
              <a:buChar char="•"/>
            </a:pPr>
            <a:r>
              <a:rPr lang="en-US" sz="2900">
                <a:solidFill>
                  <a:srgbClr val="000000"/>
                </a:solidFill>
                <a:latin typeface="Raleway 2"/>
              </a:rPr>
              <a:t>In contrast to existing projects that focus solely on either student placement or employee termination, our project offers a unique dual prediction capability.</a:t>
            </a:r>
          </a:p>
          <a:p>
            <a:pPr marL="626111" lvl="1" indent="-313055" algn="l">
              <a:lnSpc>
                <a:spcPts val="4727"/>
              </a:lnSpc>
              <a:buFont typeface="Arial"/>
              <a:buChar char="•"/>
            </a:pPr>
            <a:r>
              <a:rPr lang="en-US" sz="2900">
                <a:solidFill>
                  <a:srgbClr val="000000"/>
                </a:solidFill>
                <a:latin typeface="Raleway 2"/>
              </a:rPr>
              <a:t>Our project seamlessly integrates an ed-tech website into the predictive framework. This innovative platform offers terminated employees access to meticulously curated study materials tailored to their specific needs and career aspirations.</a:t>
            </a:r>
          </a:p>
          <a:p>
            <a:pPr marL="626111" lvl="1" indent="-313055" algn="l">
              <a:lnSpc>
                <a:spcPts val="4727"/>
              </a:lnSpc>
              <a:buFont typeface="Arial"/>
              <a:buChar char="•"/>
            </a:pPr>
            <a:r>
              <a:rPr lang="en-US" sz="2900">
                <a:solidFill>
                  <a:srgbClr val="000000"/>
                </a:solidFill>
                <a:latin typeface="Raleway 2"/>
              </a:rPr>
              <a:t>Setting itself apart from conventional approaches, our project delivers tailored recommendations to both organizations and students, optimizing outcomes for all parties involved. </a:t>
            </a:r>
          </a:p>
          <a:p>
            <a:pPr marL="626111" lvl="1" indent="-313055" algn="l">
              <a:lnSpc>
                <a:spcPts val="4727"/>
              </a:lnSpc>
              <a:buFont typeface="Arial"/>
              <a:buChar char="•"/>
            </a:pPr>
            <a:r>
              <a:rPr lang="en-US" sz="2900">
                <a:solidFill>
                  <a:srgbClr val="000000"/>
                </a:solidFill>
                <a:latin typeface="Raleway 2"/>
              </a:rPr>
              <a:t>Central to the success of our project is the utilization of sophisticated machine learning algorithms, meticulously crafted using an extensive array of large-scale datasets.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2"/>
            <a:stretch>
              <a:fillRect t="-7590" b="-759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132303" y="-2365581"/>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2264719" y="3583620"/>
            <a:ext cx="13758561" cy="3404936"/>
          </a:xfrm>
          <a:prstGeom prst="rect">
            <a:avLst/>
          </a:prstGeom>
        </p:spPr>
        <p:txBody>
          <a:bodyPr lIns="0" tIns="0" rIns="0" bIns="0" rtlCol="0" anchor="t">
            <a:spAutoFit/>
          </a:bodyPr>
          <a:lstStyle/>
          <a:p>
            <a:pPr algn="ctr">
              <a:lnSpc>
                <a:spcPts val="9174"/>
              </a:lnSpc>
            </a:pPr>
            <a:r>
              <a:rPr lang="en-US" sz="5628">
                <a:solidFill>
                  <a:srgbClr val="273384"/>
                </a:solidFill>
                <a:latin typeface="Raleway 1 Bold"/>
              </a:rPr>
              <a:t>Placement Prediction Model</a:t>
            </a:r>
          </a:p>
          <a:p>
            <a:pPr algn="ctr">
              <a:lnSpc>
                <a:spcPts val="9174"/>
              </a:lnSpc>
            </a:pPr>
            <a:r>
              <a:rPr lang="en-US" sz="5628">
                <a:solidFill>
                  <a:srgbClr val="273384"/>
                </a:solidFill>
                <a:latin typeface="Raleway 1 Bold"/>
              </a:rPr>
              <a:t>Layoff Prediction Model</a:t>
            </a:r>
          </a:p>
          <a:p>
            <a:pPr algn="ctr">
              <a:lnSpc>
                <a:spcPts val="9174"/>
              </a:lnSpc>
            </a:pPr>
            <a:r>
              <a:rPr lang="en-US" sz="5628">
                <a:solidFill>
                  <a:srgbClr val="273384"/>
                </a:solidFill>
                <a:latin typeface="Raleway 1 Bold"/>
              </a:rPr>
              <a:t>Management System</a:t>
            </a:r>
          </a:p>
        </p:txBody>
      </p:sp>
      <p:sp>
        <p:nvSpPr>
          <p:cNvPr id="10" name="Freeform 10"/>
          <p:cNvSpPr/>
          <p:nvPr/>
        </p:nvSpPr>
        <p:spPr>
          <a:xfrm>
            <a:off x="5198919" y="1894070"/>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5198919" y="368461"/>
            <a:ext cx="7890162" cy="1577978"/>
          </a:xfrm>
          <a:prstGeom prst="rect">
            <a:avLst/>
          </a:prstGeom>
        </p:spPr>
        <p:txBody>
          <a:bodyPr lIns="0" tIns="0" rIns="0" bIns="0" rtlCol="0" anchor="t">
            <a:spAutoFit/>
          </a:bodyPr>
          <a:lstStyle/>
          <a:p>
            <a:pPr algn="ctr">
              <a:lnSpc>
                <a:spcPts val="12699"/>
              </a:lnSpc>
            </a:pPr>
            <a:r>
              <a:rPr lang="en-US" sz="9999">
                <a:solidFill>
                  <a:srgbClr val="273384"/>
                </a:solidFill>
                <a:latin typeface="Eczar Bold"/>
              </a:rPr>
              <a:t>Modules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367387" y="1307081"/>
            <a:ext cx="11595561" cy="180242"/>
          </a:xfrm>
          <a:custGeom>
            <a:avLst/>
            <a:gdLst/>
            <a:ahLst/>
            <a:cxnLst/>
            <a:rect l="l" t="t" r="r" b="b"/>
            <a:pathLst>
              <a:path w="11595561" h="180242">
                <a:moveTo>
                  <a:pt x="0" y="0"/>
                </a:moveTo>
                <a:lnTo>
                  <a:pt x="11595561" y="0"/>
                </a:lnTo>
                <a:lnTo>
                  <a:pt x="11595561" y="180242"/>
                </a:lnTo>
                <a:lnTo>
                  <a:pt x="0" y="180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363731" y="198368"/>
            <a:ext cx="11714356"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Placement Prediction</a:t>
            </a:r>
          </a:p>
        </p:txBody>
      </p:sp>
      <p:sp>
        <p:nvSpPr>
          <p:cNvPr id="7" name="Freeform 7"/>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Freeform 8"/>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9" name="Freeform 9"/>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0" name="TextBox 10"/>
          <p:cNvSpPr txBox="1"/>
          <p:nvPr/>
        </p:nvSpPr>
        <p:spPr>
          <a:xfrm>
            <a:off x="251909" y="1929852"/>
            <a:ext cx="13461817" cy="5546407"/>
          </a:xfrm>
          <a:prstGeom prst="rect">
            <a:avLst/>
          </a:prstGeom>
        </p:spPr>
        <p:txBody>
          <a:bodyPr lIns="0" tIns="0" rIns="0" bIns="0" rtlCol="0" anchor="t">
            <a:spAutoFit/>
          </a:bodyPr>
          <a:lstStyle/>
          <a:p>
            <a:pPr marL="647700" lvl="1" indent="-323850" algn="l">
              <a:lnSpc>
                <a:spcPts val="4890"/>
              </a:lnSpc>
              <a:buFont typeface="Arial"/>
              <a:buChar char="•"/>
            </a:pPr>
            <a:r>
              <a:rPr lang="en-US" sz="3000">
                <a:solidFill>
                  <a:srgbClr val="000000"/>
                </a:solidFill>
                <a:latin typeface="Raleway 1"/>
              </a:rPr>
              <a:t>The model is designed to ingest structured data encompassing key attributes such as GPA, technical skills rating, soft skills rating, internship experience, and the number of projects completed by each student.</a:t>
            </a:r>
          </a:p>
          <a:p>
            <a:pPr marL="647700" lvl="1" indent="-323850" algn="l">
              <a:lnSpc>
                <a:spcPts val="4890"/>
              </a:lnSpc>
              <a:buFont typeface="Arial"/>
              <a:buChar char="•"/>
            </a:pPr>
            <a:r>
              <a:rPr lang="en-US" sz="3000">
                <a:solidFill>
                  <a:srgbClr val="000000"/>
                </a:solidFill>
                <a:latin typeface="Raleway 1"/>
              </a:rPr>
              <a:t>Our model is the process of feature engineering, wherein raw data is transformed into meaningful features that encapsulate predictive information. </a:t>
            </a:r>
          </a:p>
          <a:p>
            <a:pPr marL="647700" lvl="1" indent="-323850" algn="l">
              <a:lnSpc>
                <a:spcPts val="4890"/>
              </a:lnSpc>
              <a:buFont typeface="Arial"/>
              <a:buChar char="•"/>
            </a:pPr>
            <a:r>
              <a:rPr lang="en-US" sz="3000">
                <a:solidFill>
                  <a:srgbClr val="000000"/>
                </a:solidFill>
                <a:latin typeface="Raleway 1"/>
              </a:rPr>
              <a:t>Leveraging domain knowledge and statistical techniques, we engineered a diverse set of features that capture the multidimensional nature of student placement.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8" name="Freeform 8"/>
          <p:cNvSpPr/>
          <p:nvPr/>
        </p:nvSpPr>
        <p:spPr>
          <a:xfrm>
            <a:off x="5198919" y="308147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3025408" y="3435798"/>
            <a:ext cx="13270128" cy="5707637"/>
          </a:xfrm>
          <a:prstGeom prst="rect">
            <a:avLst/>
          </a:prstGeom>
        </p:spPr>
        <p:txBody>
          <a:bodyPr lIns="0" tIns="0" rIns="0" bIns="0" rtlCol="0" anchor="t">
            <a:spAutoFit/>
          </a:bodyPr>
          <a:lstStyle/>
          <a:p>
            <a:pPr marL="664683" lvl="1" indent="-332341" algn="l">
              <a:lnSpc>
                <a:spcPts val="5018"/>
              </a:lnSpc>
              <a:buFont typeface="Arial"/>
              <a:buChar char="•"/>
            </a:pPr>
            <a:r>
              <a:rPr lang="en-US" sz="3078">
                <a:solidFill>
                  <a:srgbClr val="000000"/>
                </a:solidFill>
                <a:latin typeface="Raleway 1"/>
              </a:rPr>
              <a:t>Having selected a diverse ensemble of algorithms, we embarked on the process of model training and evaluation to identify the optimal configuration for predicting student placement. </a:t>
            </a:r>
          </a:p>
          <a:p>
            <a:pPr marL="664683" lvl="1" indent="-332341" algn="l">
              <a:lnSpc>
                <a:spcPts val="5018"/>
              </a:lnSpc>
              <a:buFont typeface="Arial"/>
              <a:buChar char="•"/>
            </a:pPr>
            <a:r>
              <a:rPr lang="en-US" sz="3078">
                <a:solidFill>
                  <a:srgbClr val="000000"/>
                </a:solidFill>
                <a:latin typeface="Raleway 1"/>
              </a:rPr>
              <a:t>Utilizing a portion of the dataset for training and the remainder for validation, we employed techniques such as cross-validation and holdout validation to assess the performance of each model.</a:t>
            </a:r>
          </a:p>
          <a:p>
            <a:pPr marL="664683" lvl="1" indent="-332341" algn="l">
              <a:lnSpc>
                <a:spcPts val="5018"/>
              </a:lnSpc>
              <a:buFont typeface="Arial"/>
              <a:buChar char="•"/>
            </a:pPr>
            <a:r>
              <a:rPr lang="en-US" sz="3078">
                <a:solidFill>
                  <a:srgbClr val="000000"/>
                </a:solidFill>
                <a:latin typeface="Raleway 1"/>
              </a:rPr>
              <a:t> Metrics such as accuracy, precision, recall, and F1-score were computed to quantify the predictive efficacy of the models across different evaluation criteria.</a:t>
            </a:r>
          </a:p>
        </p:txBody>
      </p:sp>
      <p:sp>
        <p:nvSpPr>
          <p:cNvPr id="10" name="TextBox 10"/>
          <p:cNvSpPr txBox="1"/>
          <p:nvPr/>
        </p:nvSpPr>
        <p:spPr>
          <a:xfrm>
            <a:off x="3804706" y="135361"/>
            <a:ext cx="12262779" cy="2817368"/>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Placement Prediction Model Performance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367387" y="1307081"/>
            <a:ext cx="11595561" cy="180242"/>
          </a:xfrm>
          <a:custGeom>
            <a:avLst/>
            <a:gdLst/>
            <a:ahLst/>
            <a:cxnLst/>
            <a:rect l="l" t="t" r="r" b="b"/>
            <a:pathLst>
              <a:path w="11595561" h="180242">
                <a:moveTo>
                  <a:pt x="0" y="0"/>
                </a:moveTo>
                <a:lnTo>
                  <a:pt x="11595561" y="0"/>
                </a:lnTo>
                <a:lnTo>
                  <a:pt x="11595561" y="180242"/>
                </a:lnTo>
                <a:lnTo>
                  <a:pt x="0" y="180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382781" y="198368"/>
            <a:ext cx="11714356" cy="1398143"/>
          </a:xfrm>
          <a:prstGeom prst="rect">
            <a:avLst/>
          </a:prstGeom>
        </p:spPr>
        <p:txBody>
          <a:bodyPr lIns="0" tIns="0" rIns="0" bIns="0" rtlCol="0" anchor="t">
            <a:spAutoFit/>
          </a:bodyPr>
          <a:lstStyle/>
          <a:p>
            <a:pPr algn="ctr">
              <a:lnSpc>
                <a:spcPts val="11175"/>
              </a:lnSpc>
            </a:pPr>
            <a:r>
              <a:rPr lang="en-US" sz="8799">
                <a:solidFill>
                  <a:srgbClr val="273384"/>
                </a:solidFill>
                <a:latin typeface="Eczar Bold"/>
              </a:rPr>
              <a:t>Layoff Prediction</a:t>
            </a:r>
          </a:p>
        </p:txBody>
      </p:sp>
      <p:sp>
        <p:nvSpPr>
          <p:cNvPr id="7" name="Freeform 7"/>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Freeform 8"/>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9" name="Freeform 9"/>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10" name="TextBox 10"/>
          <p:cNvSpPr txBox="1"/>
          <p:nvPr/>
        </p:nvSpPr>
        <p:spPr>
          <a:xfrm>
            <a:off x="251909" y="1929852"/>
            <a:ext cx="14311638" cy="7403782"/>
          </a:xfrm>
          <a:prstGeom prst="rect">
            <a:avLst/>
          </a:prstGeom>
        </p:spPr>
        <p:txBody>
          <a:bodyPr lIns="0" tIns="0" rIns="0" bIns="0" rtlCol="0" anchor="t">
            <a:spAutoFit/>
          </a:bodyPr>
          <a:lstStyle/>
          <a:p>
            <a:pPr marL="647700" lvl="1" indent="-323850" algn="l">
              <a:lnSpc>
                <a:spcPts val="4890"/>
              </a:lnSpc>
              <a:buFont typeface="Arial"/>
              <a:buChar char="•"/>
            </a:pPr>
            <a:r>
              <a:rPr lang="en-US" sz="3000">
                <a:solidFill>
                  <a:srgbClr val="000000"/>
                </a:solidFill>
                <a:latin typeface="Raleway 1"/>
              </a:rPr>
              <a:t>By leveraging historical data and relevant predictors such as years of experience, promotions, departmental affiliation, job title, and the provision of severance packages, machine learning models can provide valuable insights into the likelihood of future layoffs.</a:t>
            </a:r>
          </a:p>
          <a:p>
            <a:pPr marL="647700" lvl="1" indent="-323850" algn="l">
              <a:lnSpc>
                <a:spcPts val="4890"/>
              </a:lnSpc>
              <a:buFont typeface="Arial"/>
              <a:buChar char="•"/>
            </a:pPr>
            <a:r>
              <a:rPr lang="en-US" sz="3000">
                <a:solidFill>
                  <a:srgbClr val="000000"/>
                </a:solidFill>
                <a:latin typeface="Raleway 1"/>
              </a:rPr>
              <a:t>This proactive approach enables organizations to implement targeted interventions, such as workforce restructuring, skills development programs, or alternative employment opportunities, to minimize the impact on employees and preserve organizational stability. </a:t>
            </a:r>
          </a:p>
          <a:p>
            <a:pPr marL="647700" lvl="1" indent="-323850" algn="l">
              <a:lnSpc>
                <a:spcPts val="4890"/>
              </a:lnSpc>
              <a:buFont typeface="Arial"/>
              <a:buChar char="•"/>
            </a:pPr>
            <a:r>
              <a:rPr lang="en-US" sz="3000">
                <a:solidFill>
                  <a:srgbClr val="000000"/>
                </a:solidFill>
                <a:latin typeface="Raleway 1"/>
              </a:rPr>
              <a:t>By identifying potential risk factors and early warning signs of layoffs, decision-makers can implement preemptive measures to address underlying issues, enhance employee engagement, and foster a culture of transparency and trust within the organization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1844</Words>
  <Application>Microsoft Office PowerPoint</Application>
  <PresentationFormat>Custom</PresentationFormat>
  <Paragraphs>141</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Eczar Bold</vt:lpstr>
      <vt:lpstr>Calibri</vt:lpstr>
      <vt:lpstr>Canva Sans</vt:lpstr>
      <vt:lpstr>Arial</vt:lpstr>
      <vt:lpstr>Canva Sans Bold</vt:lpstr>
      <vt:lpstr>Raleway 2</vt:lpstr>
      <vt:lpstr>Raleway 1 Bold</vt:lpstr>
      <vt:lpstr>Raleway 1</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Gold Watercolour Group Project Presentation</dc:title>
  <cp:lastModifiedBy>Aviral Mishra</cp:lastModifiedBy>
  <cp:revision>3</cp:revision>
  <dcterms:created xsi:type="dcterms:W3CDTF">2006-08-16T00:00:00Z</dcterms:created>
  <dcterms:modified xsi:type="dcterms:W3CDTF">2024-05-27T18:43:25Z</dcterms:modified>
  <dc:identifier>DAGGOF-RHo8</dc:identifier>
</cp:coreProperties>
</file>